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7" r:id="rId2"/>
    <p:sldId id="258" r:id="rId3"/>
    <p:sldId id="259" r:id="rId4"/>
    <p:sldId id="261" r:id="rId5"/>
    <p:sldId id="278" r:id="rId6"/>
    <p:sldId id="260" r:id="rId7"/>
    <p:sldId id="264" r:id="rId8"/>
    <p:sldId id="279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-61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-1380067" y="1552576"/>
            <a:ext cx="13572067" cy="5305425"/>
            <a:chOff x="-652" y="978"/>
            <a:chExt cx="6412" cy="3342"/>
          </a:xfrm>
        </p:grpSpPr>
        <p:sp>
          <p:nvSpPr>
            <p:cNvPr id="4099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800"/>
            </a:p>
          </p:txBody>
        </p:sp>
        <p:sp>
          <p:nvSpPr>
            <p:cNvPr id="4100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G0" fmla="+- 0 0 0"/>
                <a:gd name="G1" fmla="+- 21231 0 0"/>
                <a:gd name="G2" fmla="+- 21600 0 0"/>
                <a:gd name="T0" fmla="*/ 3977 w 21600"/>
                <a:gd name="T1" fmla="*/ 0 h 21231"/>
                <a:gd name="T2" fmla="*/ 21600 w 21600"/>
                <a:gd name="T3" fmla="*/ 21231 h 21231"/>
                <a:gd name="T4" fmla="*/ 0 w 21600"/>
                <a:gd name="T5" fmla="*/ 21231 h 2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800"/>
            </a:p>
          </p:txBody>
        </p:sp>
      </p:grpSp>
      <p:sp>
        <p:nvSpPr>
          <p:cNvPr id="4101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725084" y="762000"/>
            <a:ext cx="103632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14400" y="3429000"/>
            <a:ext cx="85344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4C54794-B4B3-46CD-A9A9-5131A56254E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837925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3B82FE-E175-4F26-BE2F-18467FAC6C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344546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CEC70-2D57-4F30-899B-5B8FB2EB4F1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78116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228B99-B6F7-40C1-A326-0FDC4E41791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99005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634F3-8634-4790-B410-D9F59F41798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47327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119DA8-8276-4240-ABDF-738E329C9D9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99795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C55615-F0D0-4A45-9BC3-506A3166283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203166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3A1497-040A-44BA-84C3-5451AF0F50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32408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2309EA-B686-43EB-AEE5-344B81F5686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553390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47CFB-D1F5-4570-A7CF-A526691059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31731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3DCC6-32B4-424B-AB87-938AA066B9C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5621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026"/>
          <p:cNvGrpSpPr>
            <a:grpSpLocks/>
          </p:cNvGrpSpPr>
          <p:nvPr/>
        </p:nvGrpSpPr>
        <p:grpSpPr bwMode="auto">
          <a:xfrm>
            <a:off x="0" y="1588"/>
            <a:ext cx="12177184" cy="6845300"/>
            <a:chOff x="0" y="1"/>
            <a:chExt cx="5753" cy="4312"/>
          </a:xfrm>
        </p:grpSpPr>
        <p:sp>
          <p:nvSpPr>
            <p:cNvPr id="3075" name="Freeform 1027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800"/>
            </a:p>
          </p:txBody>
        </p:sp>
        <p:sp>
          <p:nvSpPr>
            <p:cNvPr id="3076" name="Arc 1028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800"/>
            </a:p>
          </p:txBody>
        </p:sp>
      </p:grpSp>
      <p:sp>
        <p:nvSpPr>
          <p:cNvPr id="3077" name="Rectangle 1029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8" name="Rectangle 103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3079" name="Rectangle 103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3080" name="Rectangle 103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2801E17-81FC-41A1-8D1F-B92919DA313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3081" name="Rectangle 10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214285911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40412" y="3126544"/>
            <a:ext cx="9627326" cy="1887583"/>
          </a:xfrm>
        </p:spPr>
        <p:txBody>
          <a:bodyPr/>
          <a:lstStyle/>
          <a:p>
            <a:r>
              <a:rPr lang="uk-UA" altLang="ru-RU" sz="6000" dirty="0" smtClean="0"/>
              <a:t>Психолого-педагогічна компетентність викладача вищої школи.</a:t>
            </a:r>
            <a:br>
              <a:rPr lang="uk-UA" altLang="ru-RU" sz="6000" dirty="0" smtClean="0"/>
            </a:br>
            <a:r>
              <a:rPr lang="en-US" altLang="ru-RU" sz="6000" dirty="0" smtClean="0"/>
              <a:t>Lifelong learning.</a:t>
            </a:r>
            <a:endParaRPr lang="uk-UA" altLang="ru-RU" sz="6000" dirty="0"/>
          </a:p>
        </p:txBody>
      </p:sp>
    </p:spTree>
    <p:extLst>
      <p:ext uri="{BB962C8B-B14F-4D97-AF65-F5344CB8AC3E}">
        <p14:creationId xmlns="" xmlns:p14="http://schemas.microsoft.com/office/powerpoint/2010/main" val="3733415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54480" y="1142999"/>
            <a:ext cx="9627326" cy="1887583"/>
          </a:xfrm>
        </p:spPr>
        <p:txBody>
          <a:bodyPr/>
          <a:lstStyle/>
          <a:p>
            <a:r>
              <a:rPr lang="uk-UA" altLang="ru-RU" sz="5400" dirty="0" smtClean="0"/>
              <a:t>Мотивація до навчальної </a:t>
            </a:r>
            <a:r>
              <a:rPr lang="uk-UA" altLang="ru-RU" sz="5400" dirty="0" err="1" smtClean="0"/>
              <a:t>діяльности</a:t>
            </a:r>
            <a:r>
              <a:rPr lang="uk-UA" altLang="ru-RU" sz="5400" dirty="0" smtClean="0"/>
              <a:t>.</a:t>
            </a:r>
            <a:endParaRPr lang="uk-UA" altLang="ru-RU" sz="54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30931" y="3899263"/>
            <a:ext cx="7315200" cy="1752600"/>
          </a:xfrm>
        </p:spPr>
        <p:txBody>
          <a:bodyPr/>
          <a:lstStyle/>
          <a:p>
            <a:pPr algn="l"/>
            <a:r>
              <a:rPr lang="ru-RU" altLang="ru-RU" dirty="0" err="1" smtClean="0">
                <a:solidFill>
                  <a:schemeClr val="folHlink"/>
                </a:solidFill>
              </a:rPr>
              <a:t>Складановська</a:t>
            </a:r>
            <a:r>
              <a:rPr lang="ru-RU" altLang="ru-RU" dirty="0" smtClean="0">
                <a:solidFill>
                  <a:schemeClr val="folHlink"/>
                </a:solidFill>
              </a:rPr>
              <a:t> М.Г.</a:t>
            </a:r>
          </a:p>
          <a:p>
            <a:pPr algn="l"/>
            <a:r>
              <a:rPr lang="uk-UA" altLang="ru-RU" dirty="0" smtClean="0">
                <a:solidFill>
                  <a:schemeClr val="folHlink"/>
                </a:solidFill>
              </a:rPr>
              <a:t>Доктор філософії,</a:t>
            </a:r>
          </a:p>
          <a:p>
            <a:pPr algn="l"/>
            <a:r>
              <a:rPr lang="uk-UA" altLang="ru-RU" dirty="0" smtClean="0">
                <a:solidFill>
                  <a:schemeClr val="folHlink"/>
                </a:solidFill>
              </a:rPr>
              <a:t>Керівник психологічної служби ПДАБА</a:t>
            </a:r>
            <a:endParaRPr lang="ru-RU" altLang="ru-RU" dirty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33415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725" y="866503"/>
            <a:ext cx="9087395" cy="1143000"/>
          </a:xfrm>
        </p:spPr>
        <p:txBody>
          <a:bodyPr/>
          <a:lstStyle/>
          <a:p>
            <a:pPr algn="l"/>
            <a:r>
              <a:rPr lang="uk-UA" sz="3200" b="1" dirty="0">
                <a:effectLst/>
                <a:latin typeface="+mn-lt"/>
              </a:rPr>
              <a:t>Можна привести коня до водопою, але змусити</a:t>
            </a:r>
            <a:r>
              <a:rPr lang="ru-RU" sz="3200" b="1" dirty="0">
                <a:effectLst/>
                <a:latin typeface="+mn-lt"/>
              </a:rPr>
              <a:t/>
            </a:r>
            <a:br>
              <a:rPr lang="ru-RU" sz="3200" b="1" dirty="0">
                <a:effectLst/>
                <a:latin typeface="+mn-lt"/>
              </a:rPr>
            </a:br>
            <a:r>
              <a:rPr lang="uk-UA" sz="3200" b="1" dirty="0">
                <a:effectLst/>
                <a:latin typeface="+mn-lt"/>
              </a:rPr>
              <a:t>його напитися не можна .</a:t>
            </a:r>
            <a:r>
              <a:rPr lang="ru-RU" sz="3200" b="1" dirty="0">
                <a:effectLst/>
                <a:latin typeface="+mn-lt"/>
              </a:rPr>
              <a:t/>
            </a:r>
            <a:br>
              <a:rPr lang="ru-RU" sz="3200" b="1" dirty="0">
                <a:effectLst/>
                <a:latin typeface="+mn-lt"/>
              </a:rPr>
            </a:br>
            <a:r>
              <a:rPr lang="ru-RU" sz="3200" b="1" dirty="0" smtClean="0">
                <a:effectLst/>
                <a:latin typeface="+mn-lt"/>
              </a:rPr>
              <a:t>					</a:t>
            </a:r>
            <a:r>
              <a:rPr lang="uk-UA" sz="3200" b="1" dirty="0" smtClean="0">
                <a:effectLst/>
                <a:latin typeface="+mn-lt"/>
              </a:rPr>
              <a:t>Стародавня </a:t>
            </a:r>
            <a:r>
              <a:rPr lang="uk-UA" sz="3200" b="1" dirty="0">
                <a:effectLst/>
                <a:latin typeface="+mn-lt"/>
              </a:rPr>
              <a:t> мудрість</a:t>
            </a:r>
            <a:endParaRPr lang="ru-RU" sz="3200" b="1" dirty="0">
              <a:effectLst/>
              <a:latin typeface="+mn-lt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31520" y="2950028"/>
            <a:ext cx="1051560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sz="3600" dirty="0" smtClean="0"/>
              <a:t>Поняття мотив означає спонукання до діяльності, причину дій і вчинків.</a:t>
            </a:r>
          </a:p>
          <a:p>
            <a:pPr>
              <a:spcBef>
                <a:spcPct val="50000"/>
              </a:spcBef>
            </a:pPr>
            <a:r>
              <a:rPr lang="uk-UA" altLang="ru-RU" sz="3600" dirty="0" smtClean="0"/>
              <a:t>Мотивація враховує сукупність мотивів і ситуативні фактори.</a:t>
            </a:r>
            <a:endParaRPr lang="uk-UA" alt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2665355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752600" y="152400"/>
            <a:ext cx="8610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altLang="ru-RU" sz="3600" dirty="0" smtClean="0">
                <a:solidFill>
                  <a:schemeClr val="folHlink"/>
                </a:solidFill>
              </a:rPr>
              <a:t>Психологічні фактори, що впливають на процес навчання.</a:t>
            </a:r>
            <a:endParaRPr lang="uk-UA" altLang="ru-RU" sz="3600" dirty="0">
              <a:solidFill>
                <a:schemeClr val="folHlink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115671" y="1411941"/>
            <a:ext cx="79248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sz="2400" b="1" dirty="0" smtClean="0"/>
              <a:t>Психологічна формула успішного навчання: </a:t>
            </a:r>
          </a:p>
          <a:p>
            <a:pPr algn="ctr">
              <a:spcBef>
                <a:spcPct val="50000"/>
              </a:spcBef>
            </a:pPr>
            <a:endParaRPr lang="uk-UA" altLang="ru-RU" sz="2400" b="1" dirty="0">
              <a:solidFill>
                <a:schemeClr val="folHlink"/>
              </a:solidFill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4899212" y="2066365"/>
            <a:ext cx="2209800" cy="838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3200" dirty="0" smtClean="0">
                <a:solidFill>
                  <a:schemeClr val="folHlink"/>
                </a:solidFill>
              </a:rPr>
              <a:t>М+4З+С</a:t>
            </a:r>
            <a:endParaRPr lang="ru-RU" altLang="ru-RU" sz="3200" dirty="0">
              <a:solidFill>
                <a:schemeClr val="folHlink"/>
              </a:solidFill>
            </a:endParaRP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209800" y="2667000"/>
            <a:ext cx="80772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uk-UA" altLang="ru-RU" sz="2400" b="1" dirty="0" smtClean="0"/>
              <a:t> де: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uk-UA" altLang="ru-RU" sz="2400" b="1" dirty="0" smtClean="0"/>
              <a:t> М – мотивація;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uk-UA" altLang="ru-RU" sz="2400" b="1" dirty="0" smtClean="0"/>
              <a:t> 1 З – знайти інформацію;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uk-UA" altLang="ru-RU" sz="2400" b="1" dirty="0" smtClean="0"/>
              <a:t>2 З – зрозуміти інформацію;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uk-UA" altLang="ru-RU" sz="2400" b="1" dirty="0" smtClean="0"/>
              <a:t>3 З – запам’ятати;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uk-UA" altLang="ru-RU" sz="2400" b="1" dirty="0" smtClean="0"/>
              <a:t>4 З – застосувати інформацію;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uk-UA" altLang="ru-RU" sz="2400" b="1" dirty="0" smtClean="0"/>
              <a:t>С – </a:t>
            </a:r>
            <a:r>
              <a:rPr lang="uk-UA" altLang="ru-RU" sz="2400" b="1" dirty="0" err="1" smtClean="0"/>
              <a:t>системамтичність</a:t>
            </a:r>
            <a:r>
              <a:rPr lang="uk-UA" altLang="ru-RU" sz="2400" b="1" dirty="0" smtClean="0"/>
              <a:t>. </a:t>
            </a:r>
            <a:endParaRPr lang="uk-UA" alt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1335513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79269" y="507274"/>
            <a:ext cx="10515600" cy="5863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500" b="1" u="sng" dirty="0"/>
              <a:t>Н</a:t>
            </a:r>
            <a:r>
              <a:rPr lang="uk-UA" sz="2500" b="1" u="sng" dirty="0" smtClean="0"/>
              <a:t>авчальна </a:t>
            </a:r>
            <a:r>
              <a:rPr lang="uk-UA" sz="2500" b="1" u="sng" dirty="0"/>
              <a:t>мотивація визначається цілою низкою чинників, специфічних для даної конкретної діяльності</a:t>
            </a:r>
            <a:r>
              <a:rPr lang="uk-UA" sz="2500" b="1" dirty="0"/>
              <a:t>:</a:t>
            </a:r>
            <a:endParaRPr lang="ru-RU" sz="2500" b="1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500" b="1" dirty="0"/>
              <a:t>характером освітньої системи;</a:t>
            </a:r>
            <a:endParaRPr lang="ru-RU" sz="2500" b="1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500" b="1" dirty="0"/>
              <a:t>організацією педагогічного процесу в освітньому закладі;</a:t>
            </a:r>
            <a:endParaRPr lang="ru-RU" sz="2500" b="1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500" b="1" dirty="0"/>
              <a:t>особливостями самого учня (стать, вік, рівень інтелектуального розвитку та здібностей, рівень домагань, самооцінка, характер взаємодії з іншими учнями </a:t>
            </a:r>
            <a:r>
              <a:rPr lang="uk-UA" sz="2500" b="1" dirty="0" smtClean="0"/>
              <a:t>тощо);</a:t>
            </a:r>
            <a:endParaRPr lang="ru-RU" sz="2500" b="1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500" b="1" dirty="0"/>
              <a:t>особистісними особливостями викладача і, перш за все, системою його відносин до студента , до педагогічної діяльності;</a:t>
            </a:r>
            <a:endParaRPr lang="ru-RU" sz="2500" b="1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500" b="1" dirty="0"/>
              <a:t>специфікою навчального предмета</a:t>
            </a:r>
            <a:r>
              <a:rPr lang="uk-UA" sz="2500" b="1" dirty="0" smtClean="0"/>
              <a:t>.</a:t>
            </a:r>
            <a:endParaRPr lang="ru-RU" altLang="ru-RU" sz="2500" b="1" dirty="0"/>
          </a:p>
        </p:txBody>
      </p:sp>
    </p:spTree>
    <p:extLst>
      <p:ext uri="{BB962C8B-B14F-4D97-AF65-F5344CB8AC3E}">
        <p14:creationId xmlns="" xmlns:p14="http://schemas.microsoft.com/office/powerpoint/2010/main" val="3016146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00892" y="1752599"/>
            <a:ext cx="10676708" cy="487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-UA" sz="2700" dirty="0" smtClean="0"/>
              <a:t>інтерес </a:t>
            </a:r>
            <a:r>
              <a:rPr lang="uk-UA" sz="2700" dirty="0"/>
              <a:t>до змісту або процесу </a:t>
            </a:r>
            <a:r>
              <a:rPr lang="uk-UA" sz="2700" dirty="0" smtClean="0"/>
              <a:t>діяльності;</a:t>
            </a: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-UA" sz="2700" dirty="0" smtClean="0"/>
              <a:t>прагнення </a:t>
            </a:r>
            <a:r>
              <a:rPr lang="uk-UA" sz="2700" dirty="0"/>
              <a:t>до самоствердження, </a:t>
            </a:r>
            <a:r>
              <a:rPr lang="uk-UA" sz="2700" dirty="0" smtClean="0"/>
              <a:t>самореалізації;</a:t>
            </a: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-UA" sz="2700" dirty="0" smtClean="0"/>
              <a:t>матеріальні </a:t>
            </a:r>
            <a:r>
              <a:rPr lang="uk-UA" sz="2700" dirty="0"/>
              <a:t>стимули (разова грошова винагорода, стипендія тощо</a:t>
            </a:r>
            <a:r>
              <a:rPr lang="uk-UA" sz="2700" dirty="0" smtClean="0"/>
              <a:t>);</a:t>
            </a: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-UA" sz="2700" dirty="0" smtClean="0"/>
              <a:t>почуття </a:t>
            </a:r>
            <a:r>
              <a:rPr lang="uk-UA" sz="2700" dirty="0"/>
              <a:t>обов’язку (перед батьками, суспільством, спонсорами, що оплатили навчання тощо</a:t>
            </a:r>
            <a:r>
              <a:rPr lang="uk-UA" sz="2700" dirty="0" smtClean="0"/>
              <a:t>);</a:t>
            </a: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-UA" sz="2700" dirty="0" smtClean="0"/>
              <a:t>набуття </a:t>
            </a:r>
            <a:r>
              <a:rPr lang="uk-UA" sz="2700" dirty="0"/>
              <a:t>професійних вмінь, навичок, що дозволить ефективно працювати в майбутньому за обраним </a:t>
            </a:r>
            <a:r>
              <a:rPr lang="uk-UA" sz="2700" dirty="0" smtClean="0"/>
              <a:t>фахом;</a:t>
            </a:r>
          </a:p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-UA" sz="2700" dirty="0" smtClean="0"/>
              <a:t>прагнення </a:t>
            </a:r>
            <a:r>
              <a:rPr lang="uk-UA" sz="2700" dirty="0"/>
              <a:t>до встановлення або підтримання стосунків з іншими людьми.</a:t>
            </a:r>
            <a:endParaRPr lang="ru-RU" altLang="ru-RU" sz="27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Види навчальних мотивів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19518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36023" y="559525"/>
            <a:ext cx="105156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altLang="ru-RU" sz="2400" b="1" dirty="0" smtClean="0"/>
              <a:t>Навчальна діяльність завжди </a:t>
            </a:r>
            <a:r>
              <a:rPr lang="uk-UA" altLang="ru-RU" sz="2400" b="1" u="sng" dirty="0" err="1" smtClean="0"/>
              <a:t>полімотивована</a:t>
            </a:r>
            <a:r>
              <a:rPr lang="uk-UA" altLang="ru-RU" sz="2400" b="1" dirty="0" smtClean="0"/>
              <a:t>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400" b="1" dirty="0"/>
              <a:t>До </a:t>
            </a:r>
            <a:r>
              <a:rPr lang="uk-UA" sz="2400" b="1" u="sng" dirty="0"/>
              <a:t>зовнішніх мотивів</a:t>
            </a:r>
            <a:r>
              <a:rPr lang="uk-UA" sz="2400" b="1" dirty="0"/>
              <a:t> в структурі навчальної мотивації можна віднести негативні мотиви загрози відрахування з вузу, позбавлення стипендії, матеріальних нагород від батьків. До зовнішньої же мотивації можна віднести і позитивні мотиви очікування гарного місця роботи і гідної зарплати в майбутньому (за умови успішного навчання), потреба в повазі, визнання референтною </a:t>
            </a:r>
            <a:r>
              <a:rPr lang="uk-UA" sz="2400" b="1" dirty="0" smtClean="0"/>
              <a:t>групою.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400" b="1" dirty="0" smtClean="0"/>
              <a:t>До </a:t>
            </a:r>
            <a:r>
              <a:rPr lang="uk-UA" sz="2400" b="1" u="sng" dirty="0"/>
              <a:t>внутрішніх мотивів</a:t>
            </a:r>
            <a:r>
              <a:rPr lang="uk-UA" sz="2400" b="1" dirty="0"/>
              <a:t> навчальної мотивації ми відносимо інтерес до самих знань, прагнення до розширення кругозору, прагнення опанувати обраний фах, стати компетентним фахівцем , потреба в </a:t>
            </a:r>
            <a:r>
              <a:rPr lang="uk-UA" sz="2400" b="1" dirty="0" smtClean="0"/>
              <a:t>самоактуалізації.</a:t>
            </a:r>
            <a:endParaRPr lang="uk-UA" alt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3877446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611085" y="317863"/>
            <a:ext cx="9087395" cy="1143000"/>
          </a:xfrm>
        </p:spPr>
        <p:txBody>
          <a:bodyPr/>
          <a:lstStyle/>
          <a:p>
            <a:r>
              <a:rPr lang="uk-UA" sz="3200" b="1" dirty="0" smtClean="0">
                <a:effectLst/>
                <a:latin typeface="+mn-lt"/>
              </a:rPr>
              <a:t>Структурні компоненти мотивації</a:t>
            </a:r>
            <a:endParaRPr lang="ru-RU" sz="3200" b="1" dirty="0">
              <a:effectLst/>
              <a:latin typeface="+mn-lt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40080" y="1460863"/>
            <a:ext cx="10515600" cy="5174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3200" dirty="0"/>
              <a:t>Б.І. </a:t>
            </a:r>
            <a:r>
              <a:rPr lang="uk-UA" sz="3200" dirty="0" err="1"/>
              <a:t>Додонов</a:t>
            </a:r>
            <a:r>
              <a:rPr lang="uk-UA" sz="3200" dirty="0"/>
              <a:t> виділив чотири основних структурних компонента мотивації :</a:t>
            </a:r>
            <a:endParaRPr lang="ru-RU" sz="32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3200" dirty="0"/>
              <a:t>Задоволення від самої діяльності;</a:t>
            </a:r>
            <a:endParaRPr lang="ru-RU" sz="32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3200" dirty="0"/>
              <a:t>Значущість для особистості безпосереднього результату діяльності;</a:t>
            </a:r>
            <a:endParaRPr lang="ru-RU" sz="32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3200" dirty="0"/>
              <a:t>«Мотивуюча» сила винагороди за діяльність;</a:t>
            </a:r>
            <a:endParaRPr lang="ru-RU" sz="3200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3200" dirty="0"/>
              <a:t>Примусовий тиск на </a:t>
            </a:r>
            <a:r>
              <a:rPr lang="uk-UA" sz="3200" dirty="0" smtClean="0"/>
              <a:t>особистість.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817181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154" y="2529839"/>
            <a:ext cx="10363200" cy="1143000"/>
          </a:xfrm>
        </p:spPr>
        <p:txBody>
          <a:bodyPr/>
          <a:lstStyle/>
          <a:p>
            <a:r>
              <a:rPr lang="uk-UA" sz="7200" dirty="0">
                <a:effectLst/>
                <a:latin typeface="+mn-lt"/>
              </a:rPr>
              <a:t>Педагогічні прийоми, що підвищують мотивацію до навчальної діяльності</a:t>
            </a:r>
            <a:endParaRPr lang="ru-RU" sz="7200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7942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57646" y="533399"/>
            <a:ext cx="10515600" cy="5409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500" b="1" dirty="0"/>
              <a:t>Перш за все – це постановка мети вивчення даної дисципліни, її задач: для чого ми вивчатимемо дисципліну, в чому виражається результат її вивчення, де застосовуватимуться ці результати в професійній діяльності фахівця, в його особистісному розвитку, в спілкуванні з іншими людьми</a:t>
            </a:r>
            <a:r>
              <a:rPr lang="uk-UA" sz="2500" b="1" dirty="0" smtClean="0"/>
              <a:t>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500" b="1" dirty="0"/>
              <a:t>Методика викладення матеріалу, зрозуміла для студента мова, ерудиція викладача, який включає в лекцію цікаві історичні факти, приклади з практики, ефект парадоксальності викликають інтерес у студента і полегшують сприйняття матеріалу.</a:t>
            </a:r>
            <a:endParaRPr lang="ru-RU" altLang="ru-RU" sz="2500" b="1" dirty="0"/>
          </a:p>
        </p:txBody>
      </p:sp>
    </p:spTree>
    <p:extLst>
      <p:ext uri="{BB962C8B-B14F-4D97-AF65-F5344CB8AC3E}">
        <p14:creationId xmlns="" xmlns:p14="http://schemas.microsoft.com/office/powerpoint/2010/main" val="502004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57646" y="494211"/>
            <a:ext cx="10515600" cy="5986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500" b="1" dirty="0"/>
              <a:t>І, звичайно, </a:t>
            </a:r>
            <a:r>
              <a:rPr lang="uk-UA" sz="2500" b="1" u="sng" dirty="0"/>
              <a:t>інтерактивні методи навчання</a:t>
            </a:r>
            <a:r>
              <a:rPr lang="uk-UA" sz="2500" b="1" dirty="0"/>
              <a:t>: проблемне викладання, евристичні бесіди, круглі столи, дискусії, ділові ігри, мозковий штурм для вирішення поставленої проблеми, рішення запропонованих ситуаційних завдань , тренінги. Все це стимулює студента самостійно думати, робити висновки, висловлювати свою власну думку, вчитися відстоювати її й прислухатися до опонентів. </a:t>
            </a:r>
            <a:endParaRPr lang="uk-UA" sz="2500" b="1" dirty="0" smtClean="0"/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500" b="1" dirty="0" smtClean="0"/>
              <a:t>Інтерес </a:t>
            </a:r>
            <a:r>
              <a:rPr lang="uk-UA" sz="2500" b="1" dirty="0"/>
              <a:t>до такого навчання мобілізує увагу, підвищує інтенсивність сприйняття інформації, активізує мислення, приносить задоволення процесом і результатом діяльності, формує процесуально - змістовну мотивацію, сприяє розвитку креативності студента.</a:t>
            </a:r>
            <a:endParaRPr lang="ru-RU" altLang="ru-RU" sz="2500" b="1" dirty="0"/>
          </a:p>
        </p:txBody>
      </p:sp>
    </p:spTree>
    <p:extLst>
      <p:ext uri="{BB962C8B-B14F-4D97-AF65-F5344CB8AC3E}">
        <p14:creationId xmlns="" xmlns:p14="http://schemas.microsoft.com/office/powerpoint/2010/main" val="1310713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22959" y="742404"/>
            <a:ext cx="10515600" cy="4901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500" b="1" u="sng" dirty="0"/>
              <a:t>Стиль педагогічного спілкування</a:t>
            </a:r>
            <a:r>
              <a:rPr lang="uk-UA" sz="2500" b="1" dirty="0"/>
              <a:t> може так само активізувати й інші види мотивації. Встановлення доброзичливих відносин зі студентською аудиторією, створення «безпечної» атмосфери під час занять, коли є місце гумору, посмішці актуалізує мотив </a:t>
            </a:r>
            <a:r>
              <a:rPr lang="uk-UA" sz="2500" b="1" dirty="0" smtClean="0"/>
              <a:t>афіліації.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500" b="1" dirty="0"/>
              <a:t>П</a:t>
            </a:r>
            <a:r>
              <a:rPr lang="uk-UA" sz="2500" b="1" dirty="0" smtClean="0"/>
              <a:t>едагогічне </a:t>
            </a:r>
            <a:r>
              <a:rPr lang="uk-UA" sz="2500" b="1" dirty="0"/>
              <a:t>спілкування має створювати оптимальні умови для розвитку мотивації навчання, творчої діяльності, забезпечувати сприятливий емоційний клімат, знімати психологічні бар'єри в навчанні і спілкуванні</a:t>
            </a:r>
            <a:r>
              <a:rPr lang="uk-UA" sz="2500" b="1" dirty="0" smtClean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552109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83771" y="441960"/>
            <a:ext cx="10515600" cy="4901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500" b="1" u="sng" dirty="0"/>
              <a:t>Розвиток креативності</a:t>
            </a:r>
            <a:r>
              <a:rPr lang="uk-UA" sz="2500" b="1" dirty="0"/>
              <a:t> , творчих здібностей людини взагалі має бути, на мій погляд, вищою метою освіти як з гуманістичної точки зору, так і з професійної. Адже сьогодні нам потрібні фахівці, здатні адаптуватися до нових умов, невідомих апріорі, здатні реалізувати свій творчий потенціал. У розвитку креативності мотивація відіграє чи не найважливішу роль</a:t>
            </a:r>
            <a:r>
              <a:rPr lang="uk-UA" sz="2500" b="1" dirty="0" smtClean="0"/>
              <a:t>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altLang="ru-RU" sz="2500" b="1" dirty="0" smtClean="0"/>
              <a:t>Творчість – це синтез пізнавальної, емоційної й вольової сфери людської свідомості.</a:t>
            </a:r>
            <a:endParaRPr lang="ru-RU" altLang="ru-RU" sz="2500" b="1" dirty="0"/>
          </a:p>
        </p:txBody>
      </p:sp>
    </p:spTree>
    <p:extLst>
      <p:ext uri="{BB962C8B-B14F-4D97-AF65-F5344CB8AC3E}">
        <p14:creationId xmlns="" xmlns:p14="http://schemas.microsoft.com/office/powerpoint/2010/main" val="4244669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05394" y="768531"/>
            <a:ext cx="10515600" cy="4832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500" b="1" dirty="0"/>
              <a:t>П</a:t>
            </a:r>
            <a:r>
              <a:rPr lang="uk-UA" sz="2500" b="1" dirty="0" smtClean="0"/>
              <a:t>сихологічні </a:t>
            </a:r>
            <a:r>
              <a:rPr lang="uk-UA" sz="2500" b="1" dirty="0"/>
              <a:t>наукові дослідження переконливо показали: процеси активізації мислення, особливо творчого мислення, найбільш </a:t>
            </a:r>
            <a:r>
              <a:rPr lang="uk-UA" sz="2500" b="1" dirty="0" err="1"/>
              <a:t>продуктивно</a:t>
            </a:r>
            <a:r>
              <a:rPr lang="uk-UA" sz="2500" b="1" dirty="0"/>
              <a:t> відбуваються в атмосфері доброзичливості, підтримки найменшої спроби самостійних кроків студента (незалежно від результату), віри в творчі можливості студента, співробітництва викладача і студента. </a:t>
            </a:r>
            <a:endParaRPr lang="uk-UA" sz="2500" b="1" dirty="0" smtClean="0"/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500" b="1" dirty="0" smtClean="0"/>
              <a:t>Тому </a:t>
            </a:r>
            <a:r>
              <a:rPr lang="uk-UA" sz="2500" b="1" dirty="0"/>
              <a:t>схвалення, підвищення статусу, позитивне підкріплення – це найкращі засоби підвищення мотивації в інноваційному навчанні.</a:t>
            </a:r>
            <a:endParaRPr lang="ru-RU" altLang="ru-RU" sz="2500" b="1" dirty="0"/>
          </a:p>
        </p:txBody>
      </p:sp>
    </p:spTree>
    <p:extLst>
      <p:ext uri="{BB962C8B-B14F-4D97-AF65-F5344CB8AC3E}">
        <p14:creationId xmlns="" xmlns:p14="http://schemas.microsoft.com/office/powerpoint/2010/main" val="3254810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89965" y="1752600"/>
            <a:ext cx="11376211" cy="504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300" b="1" dirty="0" err="1"/>
              <a:t>Високомотивовані</a:t>
            </a:r>
            <a:r>
              <a:rPr lang="uk-UA" sz="2300" b="1" dirty="0"/>
              <a:t> індивіди більше працюють і, як правило, досягають кращих результатів;</a:t>
            </a:r>
            <a:endParaRPr lang="ru-RU" sz="2300" b="1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300" b="1" dirty="0"/>
              <a:t>Менш здібний, але більш мотивований студент досягає найчастіше більшого успіху, ніж його більш здібний колега;</a:t>
            </a:r>
            <a:endParaRPr lang="ru-RU" sz="2300" b="1" dirty="0"/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300" b="1" dirty="0"/>
              <a:t>Надмірна складність діяльності призводить до зниження мотивації, якщо у індивіда ще не сформовані інтелектуальні дії, необхідні для розуміння і розв’язання задачі;</a:t>
            </a:r>
            <a:endParaRPr lang="ru-RU" sz="2300" b="1" dirty="0"/>
          </a:p>
          <a:p>
            <a:pPr marL="285750" indent="-285750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-UA" sz="2300" b="1" dirty="0"/>
              <a:t>Несприятлива життєва ситуація, в якій зараз перебуває студент, може призвести до зниження як мотивації, так і ефективності пізнавальної діяльності</a:t>
            </a:r>
            <a:r>
              <a:rPr lang="uk-UA" sz="2300" b="1" dirty="0" smtClean="0"/>
              <a:t>;</a:t>
            </a:r>
            <a:endParaRPr lang="ru-RU" sz="23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/>
              <a:t>Головні психолого-педагогічні аспекти які має брати до уваги викладач: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3085365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96835" y="624839"/>
            <a:ext cx="10515600" cy="5794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500" b="1" dirty="0"/>
              <a:t>Очікування </a:t>
            </a:r>
            <a:r>
              <a:rPr lang="uk-UA" sz="2500" b="1" dirty="0" smtClean="0"/>
              <a:t>неприємностей</a:t>
            </a:r>
            <a:r>
              <a:rPr lang="uk-UA" sz="2500" b="1" dirty="0"/>
              <a:t> </a:t>
            </a:r>
            <a:r>
              <a:rPr lang="uk-UA" sz="2500" b="1" dirty="0" smtClean="0"/>
              <a:t> може </a:t>
            </a:r>
            <a:r>
              <a:rPr lang="uk-UA" sz="2500" b="1" dirty="0"/>
              <a:t>стимулювати до діяльності лише на короткочасний термін, доки існує реальна загроза;</a:t>
            </a:r>
            <a:endParaRPr lang="ru-RU" sz="2500" b="1" dirty="0"/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500" b="1" dirty="0"/>
              <a:t>Позитивна оцінка своїх здібностей і своєї компетентності, віра у свої можливості успішно виконати завдання – важливий мотиваційний чинник;</a:t>
            </a:r>
            <a:endParaRPr lang="ru-RU" sz="2500" b="1" dirty="0"/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500" b="1" dirty="0"/>
              <a:t>Педагог має використовувати мотиваційне переключення, </a:t>
            </a:r>
            <a:r>
              <a:rPr lang="uk-UA" sz="2500" b="1" dirty="0" smtClean="0"/>
              <a:t>мотиваційне </a:t>
            </a:r>
            <a:r>
              <a:rPr lang="uk-UA" sz="2500" b="1" dirty="0" err="1" smtClean="0"/>
              <a:t>зумовлення</a:t>
            </a:r>
            <a:r>
              <a:rPr lang="uk-UA" sz="2500" b="1" dirty="0" smtClean="0"/>
              <a:t>, позитивне підкріплення, чітке визначення мети і засобів її досягнення.</a:t>
            </a:r>
            <a:endParaRPr lang="ru-RU" sz="2500" b="1" dirty="0"/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ru-RU" altLang="ru-RU" sz="2500" b="1" dirty="0"/>
          </a:p>
        </p:txBody>
      </p:sp>
    </p:spTree>
    <p:extLst>
      <p:ext uri="{BB962C8B-B14F-4D97-AF65-F5344CB8AC3E}">
        <p14:creationId xmlns="" xmlns:p14="http://schemas.microsoft.com/office/powerpoint/2010/main" val="2997349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62000" y="1878873"/>
            <a:ext cx="10515600" cy="504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300" b="1" u="sng" dirty="0"/>
              <a:t>Мотивація до навчальної діяльності</a:t>
            </a:r>
            <a:r>
              <a:rPr lang="uk-UA" sz="2300" b="1" dirty="0"/>
              <a:t> - це складна багаторівнева система побудників, що включають в себе потреби, інтереси, ідеали, прагнення, установки, емоції, норми, цінності. Перш за все це розвинені вищі потреби особистості: пізнавальні, естетичні, самоактуалізації . Найбільший вплив на ефективність навчальної діяльності надає внутрішня пізнавальна мотивація</a:t>
            </a:r>
            <a:r>
              <a:rPr lang="uk-UA" sz="2300" b="1" dirty="0" smtClean="0"/>
              <a:t>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300" b="1" dirty="0"/>
              <a:t>Дослідження психологів підтверджують, що </a:t>
            </a:r>
            <a:r>
              <a:rPr lang="uk-UA" sz="2300" b="1" u="sng" dirty="0"/>
              <a:t>пізнавальна мотивація є не стільки проявом індивідуально-психологічних особливостей особистості студента, скільки відображенням заданих умов діяльності, дидактичних впливів.</a:t>
            </a:r>
            <a:endParaRPr lang="ru-RU" altLang="ru-RU" sz="2300" b="1" u="sng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Підсумуємо.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23538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66206" y="520337"/>
            <a:ext cx="11167206" cy="6055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500" b="1" u="sng" dirty="0"/>
              <a:t>Способи формування пізнавальної мотивації студентів</a:t>
            </a:r>
            <a:r>
              <a:rPr lang="uk-UA" sz="2500" b="1" dirty="0"/>
              <a:t> – це актуальність і новизна змісту, розкриття важливості вивчення даної теми, дисципліни, її прикладне значення, практичне застосування, використання творів літератури та мистецтва, ефекту парадоксальності, здивування, порівняння і аналогії. Формуванню пізнавальної мотивації сприяють навчальні дискусії, ділові ігри, проблемність, емоційність викладання, використання інформаційних технологій у навчальному процесі</a:t>
            </a:r>
            <a:r>
              <a:rPr lang="uk-UA" sz="2500" b="1" dirty="0" smtClean="0"/>
              <a:t>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500" b="1" dirty="0"/>
              <a:t>Задоволення від спілкування з духовно багатою людиною, відчуття себе частиною інтелектуального співтовариства має так само </a:t>
            </a:r>
            <a:r>
              <a:rPr lang="uk-UA" sz="2500" b="1" dirty="0" smtClean="0"/>
              <a:t>істотн</a:t>
            </a:r>
            <a:r>
              <a:rPr lang="uk-UA" sz="2500" b="1" dirty="0" smtClean="0"/>
              <a:t>е</a:t>
            </a:r>
            <a:r>
              <a:rPr lang="uk-UA" sz="2500" b="1" dirty="0" smtClean="0"/>
              <a:t> </a:t>
            </a:r>
            <a:r>
              <a:rPr lang="uk-UA" sz="2500" b="1" dirty="0"/>
              <a:t>значення для формування позитивної </a:t>
            </a:r>
            <a:r>
              <a:rPr lang="uk-UA" sz="2500" b="1" dirty="0" smtClean="0"/>
              <a:t>мотивації.</a:t>
            </a:r>
            <a:endParaRPr lang="ru-RU" altLang="ru-RU" sz="2500" b="1" dirty="0"/>
          </a:p>
        </p:txBody>
      </p:sp>
    </p:spTree>
    <p:extLst>
      <p:ext uri="{BB962C8B-B14F-4D97-AF65-F5344CB8AC3E}">
        <p14:creationId xmlns="" xmlns:p14="http://schemas.microsoft.com/office/powerpoint/2010/main" val="1137860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05394" y="650965"/>
            <a:ext cx="10515600" cy="528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sz="2500" b="1" dirty="0"/>
              <a:t>Створення </a:t>
            </a:r>
            <a:r>
              <a:rPr lang="en-US" sz="2500" b="1" dirty="0"/>
              <a:t>у </a:t>
            </a:r>
            <a:r>
              <a:rPr lang="en-US" sz="2500" b="1" dirty="0" err="1" smtClean="0"/>
              <a:t>ви</a:t>
            </a:r>
            <a:r>
              <a:rPr lang="uk-UA" sz="2500" b="1" dirty="0" smtClean="0"/>
              <a:t>ш</a:t>
            </a:r>
            <a:r>
              <a:rPr lang="en-US" sz="2500" b="1" dirty="0" smtClean="0"/>
              <a:t>і </a:t>
            </a:r>
            <a:r>
              <a:rPr lang="uk-UA" sz="2500" b="1" dirty="0"/>
              <a:t>культу знань, творчості, порядності, взаємоповаги та взаємної підтримки - це завдання всього університетського колективу, всіх, хто спілкується зі студентами і створює умови для їх розвитку та навчання</a:t>
            </a:r>
            <a:r>
              <a:rPr lang="uk-UA" sz="2500" b="1" dirty="0" smtClean="0"/>
              <a:t>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uk-UA" altLang="ru-RU" sz="2500" dirty="0" smtClean="0"/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altLang="ru-RU" sz="2500" dirty="0" smtClean="0"/>
              <a:t>«</a:t>
            </a:r>
            <a:r>
              <a:rPr lang="uk-UA" altLang="ru-RU" sz="2500" i="1" dirty="0" smtClean="0"/>
              <a:t>Не в масі здобутих знань полягає краса і могутність розумової діяльності,.. а у щирому, яскравому пошуку</a:t>
            </a:r>
            <a:r>
              <a:rPr lang="uk-UA" altLang="ru-RU" sz="2500" dirty="0" smtClean="0"/>
              <a:t>»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uk-UA" altLang="ru-RU" sz="2500" dirty="0" smtClean="0"/>
              <a:t>																	</a:t>
            </a:r>
            <a:r>
              <a:rPr lang="uk-UA" altLang="ru-RU" sz="2500" dirty="0" err="1" smtClean="0"/>
              <a:t>В.Вернадський</a:t>
            </a:r>
            <a:endParaRPr lang="ru-RU" altLang="ru-RU" sz="2500" dirty="0"/>
          </a:p>
        </p:txBody>
      </p:sp>
    </p:spTree>
    <p:extLst>
      <p:ext uri="{BB962C8B-B14F-4D97-AF65-F5344CB8AC3E}">
        <p14:creationId xmlns="" xmlns:p14="http://schemas.microsoft.com/office/powerpoint/2010/main" val="2768057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7463" y="2451463"/>
            <a:ext cx="10363200" cy="1143000"/>
          </a:xfrm>
        </p:spPr>
        <p:txBody>
          <a:bodyPr/>
          <a:lstStyle/>
          <a:p>
            <a:r>
              <a:rPr lang="uk-UA" sz="8800" dirty="0" smtClean="0">
                <a:latin typeface="+mn-lt"/>
              </a:rPr>
              <a:t>Дякую за увагу</a:t>
            </a:r>
            <a:endParaRPr lang="ru-RU" sz="8800" dirty="0"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09149306"/>
      </p:ext>
    </p:extLst>
  </p:cSld>
  <p:clrMapOvr>
    <a:masterClrMapping/>
  </p:clrMapOvr>
</p:sld>
</file>

<file path=ppt/theme/theme1.xml><?xml version="1.0" encoding="utf-8"?>
<a:theme xmlns:a="http://schemas.openxmlformats.org/drawingml/2006/main" name="Синий обелиск">
  <a:themeElements>
    <a:clrScheme name="Синий обелиск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Синий обелиск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Синий обелиск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10510</TotalTime>
  <Words>717</Words>
  <Application>Microsoft Office PowerPoint</Application>
  <PresentationFormat>Произвольный</PresentationFormat>
  <Paragraphs>69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Синий обелиск</vt:lpstr>
      <vt:lpstr>Психолого-педагогічна компетентність викладача вищої школи. Lifelong learning.</vt:lpstr>
      <vt:lpstr>Мотивація до навчальної діяльности.</vt:lpstr>
      <vt:lpstr>Можна привести коня до водопою, але змусити його напитися не можна .      Стародавня  мудрість</vt:lpstr>
      <vt:lpstr>Слайд 4</vt:lpstr>
      <vt:lpstr>Слайд 5</vt:lpstr>
      <vt:lpstr>Види навчальних мотивів</vt:lpstr>
      <vt:lpstr>Слайд 7</vt:lpstr>
      <vt:lpstr>Структурні компоненти мотивації</vt:lpstr>
      <vt:lpstr>Педагогічні прийоми, що підвищують мотивацію до навчальної діяльності</vt:lpstr>
      <vt:lpstr>Слайд 10</vt:lpstr>
      <vt:lpstr>Слайд 11</vt:lpstr>
      <vt:lpstr>Слайд 12</vt:lpstr>
      <vt:lpstr>Слайд 13</vt:lpstr>
      <vt:lpstr>Слайд 14</vt:lpstr>
      <vt:lpstr>Головні психолого-педагогічні аспекти які має брати до уваги викладач:</vt:lpstr>
      <vt:lpstr>Слайд 16</vt:lpstr>
      <vt:lpstr>Підсумуємо.</vt:lpstr>
      <vt:lpstr>Слайд 18</vt:lpstr>
      <vt:lpstr>Слайд 19</vt:lpstr>
      <vt:lpstr>Дякую за увагу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Мотивація до навчальної діяльності</dc:title>
  <dc:creator>Пользователь Windows</dc:creator>
  <cp:lastModifiedBy>marina</cp:lastModifiedBy>
  <cp:revision>39</cp:revision>
  <dcterms:created xsi:type="dcterms:W3CDTF">2020-02-08T16:34:12Z</dcterms:created>
  <dcterms:modified xsi:type="dcterms:W3CDTF">2020-02-16T16:54:16Z</dcterms:modified>
</cp:coreProperties>
</file>