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8" r:id="rId14"/>
    <p:sldId id="279" r:id="rId15"/>
    <p:sldId id="273" r:id="rId16"/>
    <p:sldId id="274" r:id="rId17"/>
    <p:sldId id="275" r:id="rId18"/>
    <p:sldId id="280" r:id="rId19"/>
    <p:sldId id="281" r:id="rId20"/>
    <p:sldId id="276" r:id="rId21"/>
    <p:sldId id="277" r:id="rId22"/>
    <p:sldId id="282" r:id="rId23"/>
    <p:sldId id="283" r:id="rId24"/>
    <p:sldId id="263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1" d="100"/>
          <a:sy n="71" d="100"/>
        </p:scale>
        <p:origin x="-57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-1380067" y="1552576"/>
            <a:ext cx="13572067" cy="5305425"/>
            <a:chOff x="-652" y="978"/>
            <a:chExt cx="6412" cy="3342"/>
          </a:xfrm>
        </p:grpSpPr>
        <p:sp>
          <p:nvSpPr>
            <p:cNvPr id="4099" name="Freeform 3"/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>
                <a:gd name="T0" fmla="*/ 1523 w 3699"/>
                <a:gd name="T1" fmla="*/ 2611 h 2613"/>
                <a:gd name="T2" fmla="*/ 3698 w 3699"/>
                <a:gd name="T3" fmla="*/ 2612 h 2613"/>
                <a:gd name="T4" fmla="*/ 3698 w 3699"/>
                <a:gd name="T5" fmla="*/ 2228 h 2613"/>
                <a:gd name="T6" fmla="*/ 0 w 3699"/>
                <a:gd name="T7" fmla="*/ 0 h 2613"/>
                <a:gd name="T8" fmla="*/ 160 w 3699"/>
                <a:gd name="T9" fmla="*/ 118 h 2613"/>
                <a:gd name="T10" fmla="*/ 292 w 3699"/>
                <a:gd name="T11" fmla="*/ 219 h 2613"/>
                <a:gd name="T12" fmla="*/ 441 w 3699"/>
                <a:gd name="T13" fmla="*/ 347 h 2613"/>
                <a:gd name="T14" fmla="*/ 585 w 3699"/>
                <a:gd name="T15" fmla="*/ 482 h 2613"/>
                <a:gd name="T16" fmla="*/ 796 w 3699"/>
                <a:gd name="T17" fmla="*/ 711 h 2613"/>
                <a:gd name="T18" fmla="*/ 983 w 3699"/>
                <a:gd name="T19" fmla="*/ 955 h 2613"/>
                <a:gd name="T20" fmla="*/ 1119 w 3699"/>
                <a:gd name="T21" fmla="*/ 1168 h 2613"/>
                <a:gd name="T22" fmla="*/ 1238 w 3699"/>
                <a:gd name="T23" fmla="*/ 1388 h 2613"/>
                <a:gd name="T24" fmla="*/ 1331 w 3699"/>
                <a:gd name="T25" fmla="*/ 1608 h 2613"/>
                <a:gd name="T26" fmla="*/ 1400 w 3699"/>
                <a:gd name="T27" fmla="*/ 1809 h 2613"/>
                <a:gd name="T28" fmla="*/ 1447 w 3699"/>
                <a:gd name="T29" fmla="*/ 1979 h 2613"/>
                <a:gd name="T30" fmla="*/ 1490 w 3699"/>
                <a:gd name="T31" fmla="*/ 2190 h 2613"/>
                <a:gd name="T32" fmla="*/ 1511 w 3699"/>
                <a:gd name="T33" fmla="*/ 2374 h 2613"/>
                <a:gd name="T34" fmla="*/ 1523 w 3699"/>
                <a:gd name="T35" fmla="*/ 2611 h 2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800"/>
            </a:p>
          </p:txBody>
        </p:sp>
        <p:sp>
          <p:nvSpPr>
            <p:cNvPr id="4100" name="Arc 4"/>
            <p:cNvSpPr>
              <a:spLocks/>
            </p:cNvSpPr>
            <p:nvPr/>
          </p:nvSpPr>
          <p:spPr bwMode="auto">
            <a:xfrm>
              <a:off x="-652" y="978"/>
              <a:ext cx="4237" cy="3342"/>
            </a:xfrm>
            <a:custGeom>
              <a:avLst/>
              <a:gdLst>
                <a:gd name="G0" fmla="+- 0 0 0"/>
                <a:gd name="G1" fmla="+- 21231 0 0"/>
                <a:gd name="G2" fmla="+- 21600 0 0"/>
                <a:gd name="T0" fmla="*/ 3977 w 21600"/>
                <a:gd name="T1" fmla="*/ 0 h 21231"/>
                <a:gd name="T2" fmla="*/ 21600 w 21600"/>
                <a:gd name="T3" fmla="*/ 21231 h 21231"/>
                <a:gd name="T4" fmla="*/ 0 w 21600"/>
                <a:gd name="T5" fmla="*/ 21231 h 21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231" fill="none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</a:path>
                <a:path w="21600" h="21231" stroke="0" extrusionOk="0">
                  <a:moveTo>
                    <a:pt x="3976" y="0"/>
                  </a:moveTo>
                  <a:cubicBezTo>
                    <a:pt x="14194" y="1914"/>
                    <a:pt x="21600" y="10835"/>
                    <a:pt x="21600" y="21231"/>
                  </a:cubicBezTo>
                  <a:lnTo>
                    <a:pt x="0" y="21231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800"/>
            </a:p>
          </p:txBody>
        </p:sp>
      </p:grpSp>
      <p:sp>
        <p:nvSpPr>
          <p:cNvPr id="4101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1725084" y="762000"/>
            <a:ext cx="10363200" cy="1143000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14400" y="3429000"/>
            <a:ext cx="8534400" cy="1752600"/>
          </a:xfrm>
        </p:spPr>
        <p:txBody>
          <a:bodyPr lIns="92075" tIns="46038" rIns="92075" bIns="46038" anchor="ctr"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4C54794-B4B3-46CD-A9A9-5131A56254E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462839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3B82FE-E175-4F26-BE2F-18467FAC6C6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670444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9CEC70-2D57-4F30-899B-5B8FB2EB4F1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880100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228B99-B6F7-40C1-A326-0FDC4E41791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690438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2634F3-8634-4790-B410-D9F59F41798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316250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119DA8-8276-4240-ABDF-738E329C9D9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2277041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C55615-F0D0-4A45-9BC3-506A3166283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1383136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3A1497-040A-44BA-84C3-5451AF0F509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082867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2309EA-B686-43EB-AEE5-344B81F5686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730004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847CFB-D1F5-4570-A7CF-A5266910591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617031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73DCC6-32B4-424B-AB87-938AA066B9C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xmlns="" val="3031140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1026"/>
          <p:cNvGrpSpPr>
            <a:grpSpLocks/>
          </p:cNvGrpSpPr>
          <p:nvPr/>
        </p:nvGrpSpPr>
        <p:grpSpPr bwMode="auto">
          <a:xfrm>
            <a:off x="0" y="1588"/>
            <a:ext cx="12177184" cy="6845300"/>
            <a:chOff x="0" y="1"/>
            <a:chExt cx="5753" cy="4312"/>
          </a:xfrm>
        </p:grpSpPr>
        <p:sp>
          <p:nvSpPr>
            <p:cNvPr id="3075" name="Freeform 1027"/>
            <p:cNvSpPr>
              <a:spLocks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>
                <a:gd name="T0" fmla="*/ 1905 w 2359"/>
                <a:gd name="T1" fmla="*/ 3312 h 3314"/>
                <a:gd name="T2" fmla="*/ 2358 w 2359"/>
                <a:gd name="T3" fmla="*/ 3313 h 3314"/>
                <a:gd name="T4" fmla="*/ 2358 w 2359"/>
                <a:gd name="T5" fmla="*/ 1437 h 3314"/>
                <a:gd name="T6" fmla="*/ 0 w 2359"/>
                <a:gd name="T7" fmla="*/ 0 h 3314"/>
                <a:gd name="T8" fmla="*/ 201 w 2359"/>
                <a:gd name="T9" fmla="*/ 150 h 3314"/>
                <a:gd name="T10" fmla="*/ 366 w 2359"/>
                <a:gd name="T11" fmla="*/ 279 h 3314"/>
                <a:gd name="T12" fmla="*/ 552 w 2359"/>
                <a:gd name="T13" fmla="*/ 441 h 3314"/>
                <a:gd name="T14" fmla="*/ 732 w 2359"/>
                <a:gd name="T15" fmla="*/ 612 h 3314"/>
                <a:gd name="T16" fmla="*/ 996 w 2359"/>
                <a:gd name="T17" fmla="*/ 903 h 3314"/>
                <a:gd name="T18" fmla="*/ 1230 w 2359"/>
                <a:gd name="T19" fmla="*/ 1212 h 3314"/>
                <a:gd name="T20" fmla="*/ 1400 w 2359"/>
                <a:gd name="T21" fmla="*/ 1482 h 3314"/>
                <a:gd name="T22" fmla="*/ 1548 w 2359"/>
                <a:gd name="T23" fmla="*/ 1761 h 3314"/>
                <a:gd name="T24" fmla="*/ 1665 w 2359"/>
                <a:gd name="T25" fmla="*/ 2040 h 3314"/>
                <a:gd name="T26" fmla="*/ 1751 w 2359"/>
                <a:gd name="T27" fmla="*/ 2295 h 3314"/>
                <a:gd name="T28" fmla="*/ 1809 w 2359"/>
                <a:gd name="T29" fmla="*/ 2511 h 3314"/>
                <a:gd name="T30" fmla="*/ 1863 w 2359"/>
                <a:gd name="T31" fmla="*/ 2778 h 3314"/>
                <a:gd name="T32" fmla="*/ 1890 w 2359"/>
                <a:gd name="T33" fmla="*/ 3012 h 3314"/>
                <a:gd name="T34" fmla="*/ 1905 w 2359"/>
                <a:gd name="T35" fmla="*/ 3312 h 3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 sz="1800"/>
            </a:p>
          </p:txBody>
        </p:sp>
        <p:sp>
          <p:nvSpPr>
            <p:cNvPr id="3076" name="Arc 1028"/>
            <p:cNvSpPr>
              <a:spLocks/>
            </p:cNvSpPr>
            <p:nvPr/>
          </p:nvSpPr>
          <p:spPr bwMode="auto">
            <a:xfrm>
              <a:off x="0" y="1"/>
              <a:ext cx="5298" cy="431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sz="1800"/>
            </a:p>
          </p:txBody>
        </p:sp>
      </p:grpSp>
      <p:sp>
        <p:nvSpPr>
          <p:cNvPr id="3077" name="Rectangle 1029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078" name="Rectangle 103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 altLang="ru-RU"/>
          </a:p>
        </p:txBody>
      </p:sp>
      <p:sp>
        <p:nvSpPr>
          <p:cNvPr id="3079" name="Rectangle 103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 altLang="ru-RU"/>
          </a:p>
        </p:txBody>
      </p:sp>
      <p:sp>
        <p:nvSpPr>
          <p:cNvPr id="3080" name="Rectangle 103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2801E17-81FC-41A1-8D1F-B92919DA3130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3081" name="Rectangle 103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426984897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l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SzPct val="9000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41872" y="1142999"/>
            <a:ext cx="10972800" cy="2350699"/>
          </a:xfrm>
        </p:spPr>
        <p:txBody>
          <a:bodyPr/>
          <a:lstStyle/>
          <a:p>
            <a:r>
              <a:rPr lang="uk-UA" b="1" dirty="0">
                <a:effectLst/>
              </a:rPr>
              <a:t>Ефективність запровадження інтерактивних форм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uk-UA" b="1" dirty="0">
                <a:effectLst/>
              </a:rPr>
              <a:t>і методів навчання</a:t>
            </a:r>
            <a:r>
              <a:rPr lang="uk-UA" altLang="ru-RU" sz="5400" dirty="0" smtClean="0"/>
              <a:t>.</a:t>
            </a:r>
            <a:endParaRPr lang="uk-UA" altLang="ru-RU" sz="54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730931" y="3899263"/>
            <a:ext cx="7315200" cy="1752600"/>
          </a:xfrm>
        </p:spPr>
        <p:txBody>
          <a:bodyPr/>
          <a:lstStyle/>
          <a:p>
            <a:pPr algn="l"/>
            <a:r>
              <a:rPr lang="ru-RU" altLang="ru-RU" dirty="0" err="1" smtClean="0">
                <a:solidFill>
                  <a:schemeClr val="folHlink"/>
                </a:solidFill>
              </a:rPr>
              <a:t>Складановська</a:t>
            </a:r>
            <a:r>
              <a:rPr lang="ru-RU" altLang="ru-RU" dirty="0" smtClean="0">
                <a:solidFill>
                  <a:schemeClr val="folHlink"/>
                </a:solidFill>
              </a:rPr>
              <a:t> М.Г.</a:t>
            </a:r>
          </a:p>
          <a:p>
            <a:pPr algn="l"/>
            <a:r>
              <a:rPr lang="uk-UA" altLang="ru-RU" dirty="0" smtClean="0">
                <a:solidFill>
                  <a:schemeClr val="folHlink"/>
                </a:solidFill>
              </a:rPr>
              <a:t>Доктор філософії,</a:t>
            </a:r>
          </a:p>
          <a:p>
            <a:pPr algn="l"/>
            <a:r>
              <a:rPr lang="uk-UA" altLang="ru-RU" dirty="0" smtClean="0">
                <a:solidFill>
                  <a:schemeClr val="folHlink"/>
                </a:solidFill>
              </a:rPr>
              <a:t>Керівник психологічної служби ПДАБА</a:t>
            </a:r>
            <a:endParaRPr lang="ru-RU" altLang="ru-RU" dirty="0">
              <a:solidFill>
                <a:schemeClr val="folHlin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62982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159725" y="866503"/>
            <a:ext cx="9087395" cy="1143000"/>
          </a:xfrm>
        </p:spPr>
        <p:txBody>
          <a:bodyPr/>
          <a:lstStyle/>
          <a:p>
            <a:pPr algn="r"/>
            <a:r>
              <a:rPr lang="uk-UA" sz="3200" b="1" dirty="0">
                <a:effectLst/>
              </a:rPr>
              <a:t>Навчання без роздумів – шкідливе,</a:t>
            </a:r>
            <a:r>
              <a:rPr lang="ru-RU" sz="3200" dirty="0">
                <a:effectLst/>
              </a:rPr>
              <a:t/>
            </a:r>
            <a:br>
              <a:rPr lang="ru-RU" sz="3200" dirty="0">
                <a:effectLst/>
              </a:rPr>
            </a:br>
            <a:r>
              <a:rPr lang="uk-UA" sz="3200" b="1" dirty="0">
                <a:effectLst/>
              </a:rPr>
              <a:t>роздуми без навчання – небезпечні.</a:t>
            </a:r>
            <a:r>
              <a:rPr lang="ru-RU" sz="3200" dirty="0">
                <a:effectLst/>
              </a:rPr>
              <a:t/>
            </a:r>
            <a:br>
              <a:rPr lang="ru-RU" sz="3200" dirty="0">
                <a:effectLst/>
              </a:rPr>
            </a:br>
            <a:r>
              <a:rPr lang="uk-UA" sz="3200" b="1" dirty="0">
                <a:effectLst/>
              </a:rPr>
              <a:t>Конфуцій.</a:t>
            </a:r>
            <a:endParaRPr lang="ru-RU" sz="3200" b="1" dirty="0">
              <a:effectLst/>
              <a:latin typeface="+mn-lt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31520" y="2950028"/>
            <a:ext cx="105156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defTabSz="457200">
              <a:spcBef>
                <a:spcPct val="50000"/>
              </a:spcBef>
            </a:pPr>
            <a:r>
              <a:rPr lang="uk-UA" altLang="ru-RU" sz="3600" dirty="0">
                <a:solidFill>
                  <a:srgbClr val="FFFFFF"/>
                </a:solidFill>
              </a:rPr>
              <a:t>Здатність прогнозувати можливі проблеми та їх розв’язання, моделювати ймовірні ситуації та їх розвиток у своїй професійній діяльності, в соціальній сфері й особистісному розвитку – ось основні вимоги до сучасного компетентного фахівця і сучасного типу навчання.</a:t>
            </a:r>
            <a:endParaRPr kumimoji="0" lang="uk-UA" altLang="ru-RU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02886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17783" y="1198866"/>
            <a:ext cx="10515600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defTabSz="457200">
              <a:spcBef>
                <a:spcPct val="50000"/>
              </a:spcBef>
            </a:pPr>
            <a:r>
              <a:rPr lang="uk-UA" altLang="ru-RU" sz="3600" dirty="0">
                <a:solidFill>
                  <a:srgbClr val="FFFFFF"/>
                </a:solidFill>
              </a:rPr>
              <a:t>Особистісні зміни та психологічні новоутворення людини, що навчається, нові соціально-професійні компетенції майбутнього фахівця з’являються в процесі навчання тільки тоді, коли навчально-виховний процес відбувається як процес активної взаємодії між тим, хто навчає і тим, хто навчається</a:t>
            </a:r>
            <a:r>
              <a:rPr lang="uk-UA" altLang="ru-RU" sz="3600" dirty="0" smtClean="0">
                <a:solidFill>
                  <a:srgbClr val="FFFFFF"/>
                </a:solidFill>
              </a:rPr>
              <a:t>.</a:t>
            </a:r>
            <a:endParaRPr lang="en-US" altLang="ru-RU" sz="3600" dirty="0" smtClean="0">
              <a:solidFill>
                <a:srgbClr val="FFFFFF"/>
              </a:solidFill>
            </a:endParaRPr>
          </a:p>
          <a:p>
            <a:pPr lvl="0" defTabSz="457200">
              <a:spcBef>
                <a:spcPct val="50000"/>
              </a:spcBef>
            </a:pPr>
            <a:endParaRPr kumimoji="0" lang="uk-UA" altLang="ru-RU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8901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48772" y="465620"/>
            <a:ext cx="10515600" cy="480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defTabSz="457200">
              <a:spcBef>
                <a:spcPct val="50000"/>
              </a:spcBef>
            </a:pPr>
            <a:r>
              <a:rPr lang="ru-RU" altLang="ru-RU" sz="3600" dirty="0" err="1">
                <a:solidFill>
                  <a:srgbClr val="FFFFFF"/>
                </a:solidFill>
              </a:rPr>
              <a:t>Активні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методи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навчання</a:t>
            </a:r>
            <a:r>
              <a:rPr lang="ru-RU" altLang="ru-RU" sz="3600" dirty="0">
                <a:solidFill>
                  <a:srgbClr val="FFFFFF"/>
                </a:solidFill>
              </a:rPr>
              <a:t>. У </a:t>
            </a:r>
            <a:r>
              <a:rPr lang="ru-RU" altLang="ru-RU" sz="3600" dirty="0" err="1">
                <a:solidFill>
                  <a:srgbClr val="FFFFFF"/>
                </a:solidFill>
              </a:rPr>
              <a:t>сучасній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літературі</a:t>
            </a:r>
            <a:r>
              <a:rPr lang="ru-RU" altLang="ru-RU" sz="3600" dirty="0">
                <a:solidFill>
                  <a:srgbClr val="FFFFFF"/>
                </a:solidFill>
              </a:rPr>
              <a:t> до </a:t>
            </a:r>
            <a:r>
              <a:rPr lang="ru-RU" altLang="ru-RU" sz="3600" dirty="0" err="1">
                <a:solidFill>
                  <a:srgbClr val="FFFFFF"/>
                </a:solidFill>
              </a:rPr>
              <a:t>активних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методів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навчання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найчастіше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відносять</a:t>
            </a:r>
            <a:r>
              <a:rPr lang="ru-RU" altLang="ru-RU" sz="3600" dirty="0">
                <a:solidFill>
                  <a:srgbClr val="FFFFFF"/>
                </a:solidFill>
              </a:rPr>
              <a:t> три </a:t>
            </a:r>
            <a:r>
              <a:rPr lang="ru-RU" altLang="ru-RU" sz="3600" dirty="0" err="1">
                <a:solidFill>
                  <a:srgbClr val="FFFFFF"/>
                </a:solidFill>
              </a:rPr>
              <a:t>основні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групи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методів</a:t>
            </a:r>
            <a:r>
              <a:rPr lang="ru-RU" altLang="ru-RU" sz="3600" dirty="0">
                <a:solidFill>
                  <a:srgbClr val="FFFFFF"/>
                </a:solidFill>
              </a:rPr>
              <a:t>:</a:t>
            </a:r>
          </a:p>
          <a:p>
            <a:pPr lvl="0" defTabSz="457200">
              <a:spcBef>
                <a:spcPct val="50000"/>
              </a:spcBef>
            </a:pPr>
            <a:r>
              <a:rPr lang="ru-RU" altLang="ru-RU" sz="3600" dirty="0">
                <a:solidFill>
                  <a:srgbClr val="FFFFFF"/>
                </a:solidFill>
              </a:rPr>
              <a:t>•	</a:t>
            </a:r>
            <a:r>
              <a:rPr lang="ru-RU" altLang="ru-RU" sz="3600" dirty="0" err="1">
                <a:solidFill>
                  <a:srgbClr val="FFFFFF"/>
                </a:solidFill>
              </a:rPr>
              <a:t>Методи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програмованого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навчання</a:t>
            </a:r>
            <a:r>
              <a:rPr lang="ru-RU" altLang="ru-RU" sz="3600" dirty="0">
                <a:solidFill>
                  <a:srgbClr val="FFFFFF"/>
                </a:solidFill>
              </a:rPr>
              <a:t>;</a:t>
            </a:r>
          </a:p>
          <a:p>
            <a:pPr lvl="0" defTabSz="457200">
              <a:spcBef>
                <a:spcPct val="50000"/>
              </a:spcBef>
            </a:pPr>
            <a:r>
              <a:rPr lang="ru-RU" altLang="ru-RU" sz="3600" dirty="0">
                <a:solidFill>
                  <a:srgbClr val="FFFFFF"/>
                </a:solidFill>
              </a:rPr>
              <a:t>•	</a:t>
            </a:r>
            <a:r>
              <a:rPr lang="ru-RU" altLang="ru-RU" sz="3600" dirty="0" err="1">
                <a:solidFill>
                  <a:srgbClr val="FFFFFF"/>
                </a:solidFill>
              </a:rPr>
              <a:t>Методи</a:t>
            </a:r>
            <a:r>
              <a:rPr lang="ru-RU" altLang="ru-RU" sz="3600" dirty="0">
                <a:solidFill>
                  <a:srgbClr val="FFFFFF"/>
                </a:solidFill>
              </a:rPr>
              <a:t> проблемного </a:t>
            </a:r>
            <a:r>
              <a:rPr lang="ru-RU" altLang="ru-RU" sz="3600" dirty="0" err="1">
                <a:solidFill>
                  <a:srgbClr val="FFFFFF"/>
                </a:solidFill>
              </a:rPr>
              <a:t>навчання</a:t>
            </a:r>
            <a:r>
              <a:rPr lang="ru-RU" altLang="ru-RU" sz="3600" dirty="0">
                <a:solidFill>
                  <a:srgbClr val="FFFFFF"/>
                </a:solidFill>
              </a:rPr>
              <a:t>;</a:t>
            </a:r>
          </a:p>
          <a:p>
            <a:pPr lvl="0" defTabSz="457200">
              <a:spcBef>
                <a:spcPct val="50000"/>
              </a:spcBef>
            </a:pPr>
            <a:r>
              <a:rPr lang="ru-RU" altLang="ru-RU" sz="3600" dirty="0">
                <a:solidFill>
                  <a:srgbClr val="FFFFFF"/>
                </a:solidFill>
              </a:rPr>
              <a:t>•	</a:t>
            </a:r>
            <a:r>
              <a:rPr lang="ru-RU" altLang="ru-RU" sz="3600" dirty="0" err="1">
                <a:solidFill>
                  <a:srgbClr val="FFFFFF"/>
                </a:solidFill>
              </a:rPr>
              <a:t>Методи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інтерактивного</a:t>
            </a:r>
            <a:r>
              <a:rPr lang="ru-RU" altLang="ru-RU" sz="3600" dirty="0">
                <a:solidFill>
                  <a:srgbClr val="FFFFFF"/>
                </a:solidFill>
              </a:rPr>
              <a:t> (</a:t>
            </a:r>
            <a:r>
              <a:rPr lang="ru-RU" altLang="ru-RU" sz="3600" dirty="0" err="1">
                <a:solidFill>
                  <a:srgbClr val="FFFFFF"/>
                </a:solidFill>
              </a:rPr>
              <a:t>комунікативного</a:t>
            </a:r>
            <a:r>
              <a:rPr lang="ru-RU" altLang="ru-RU" sz="3600" dirty="0">
                <a:solidFill>
                  <a:srgbClr val="FFFFFF"/>
                </a:solidFill>
              </a:rPr>
              <a:t>) </a:t>
            </a:r>
            <a:r>
              <a:rPr lang="ru-RU" altLang="ru-RU" sz="3600" dirty="0" err="1">
                <a:solidFill>
                  <a:srgbClr val="FFFFFF"/>
                </a:solidFill>
              </a:rPr>
              <a:t>навчання</a:t>
            </a:r>
            <a:r>
              <a:rPr lang="ru-RU" altLang="ru-RU" sz="3600" dirty="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4211604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48772" y="465620"/>
            <a:ext cx="10515600" cy="535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defTabSz="457200">
              <a:spcBef>
                <a:spcPct val="50000"/>
              </a:spcBef>
            </a:pPr>
            <a:r>
              <a:rPr lang="ru-RU" altLang="ru-RU" sz="3600" dirty="0" err="1">
                <a:solidFill>
                  <a:srgbClr val="FFFFFF"/>
                </a:solidFill>
              </a:rPr>
              <a:t>Зміст</a:t>
            </a:r>
            <a:r>
              <a:rPr lang="ru-RU" altLang="ru-RU" sz="3600" dirty="0">
                <a:solidFill>
                  <a:srgbClr val="FFFFFF"/>
                </a:solidFill>
              </a:rPr>
              <a:t> проблемного </a:t>
            </a:r>
            <a:r>
              <a:rPr lang="ru-RU" altLang="ru-RU" sz="3600" dirty="0" err="1">
                <a:solidFill>
                  <a:srgbClr val="FFFFFF"/>
                </a:solidFill>
              </a:rPr>
              <a:t>навчання</a:t>
            </a:r>
            <a:r>
              <a:rPr lang="ru-RU" altLang="ru-RU" sz="3600" dirty="0">
                <a:solidFill>
                  <a:srgbClr val="FFFFFF"/>
                </a:solidFill>
              </a:rPr>
              <a:t> – </a:t>
            </a:r>
            <a:r>
              <a:rPr lang="ru-RU" altLang="ru-RU" sz="3600" dirty="0" err="1">
                <a:solidFill>
                  <a:srgbClr val="FFFFFF"/>
                </a:solidFill>
              </a:rPr>
              <a:t>це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навчання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розв’язуванню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нестандартних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навчально-наукових</a:t>
            </a:r>
            <a:r>
              <a:rPr lang="ru-RU" altLang="ru-RU" sz="3600" dirty="0">
                <a:solidFill>
                  <a:srgbClr val="FFFFFF"/>
                </a:solidFill>
              </a:rPr>
              <a:t> задач </a:t>
            </a:r>
            <a:r>
              <a:rPr lang="ru-RU" altLang="ru-RU" sz="3600" dirty="0" err="1">
                <a:solidFill>
                  <a:srgbClr val="FFFFFF"/>
                </a:solidFill>
              </a:rPr>
              <a:t>нестандартними</a:t>
            </a:r>
            <a:r>
              <a:rPr lang="ru-RU" altLang="ru-RU" sz="3600" dirty="0">
                <a:solidFill>
                  <a:srgbClr val="FFFFFF"/>
                </a:solidFill>
              </a:rPr>
              <a:t> методами, в </a:t>
            </a:r>
            <a:r>
              <a:rPr lang="ru-RU" altLang="ru-RU" sz="3600" dirty="0" err="1">
                <a:solidFill>
                  <a:srgbClr val="FFFFFF"/>
                </a:solidFill>
              </a:rPr>
              <a:t>процесі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якого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студенти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засвоюють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нові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знання</a:t>
            </a:r>
            <a:r>
              <a:rPr lang="ru-RU" altLang="ru-RU" sz="3600" dirty="0">
                <a:solidFill>
                  <a:srgbClr val="FFFFFF"/>
                </a:solidFill>
              </a:rPr>
              <a:t>, </a:t>
            </a:r>
            <a:r>
              <a:rPr lang="ru-RU" altLang="ru-RU" sz="3600" dirty="0" err="1">
                <a:solidFill>
                  <a:srgbClr val="FFFFFF"/>
                </a:solidFill>
              </a:rPr>
              <a:t>формують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нові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вміння</a:t>
            </a:r>
            <a:r>
              <a:rPr lang="ru-RU" altLang="ru-RU" sz="3600" dirty="0">
                <a:solidFill>
                  <a:srgbClr val="FFFFFF"/>
                </a:solidFill>
              </a:rPr>
              <a:t>, </a:t>
            </a:r>
            <a:r>
              <a:rPr lang="ru-RU" altLang="ru-RU" sz="3600" dirty="0" err="1">
                <a:solidFill>
                  <a:srgbClr val="FFFFFF"/>
                </a:solidFill>
              </a:rPr>
              <a:t>навички</a:t>
            </a:r>
            <a:r>
              <a:rPr lang="ru-RU" altLang="ru-RU" sz="3600" dirty="0">
                <a:solidFill>
                  <a:srgbClr val="FFFFFF"/>
                </a:solidFill>
              </a:rPr>
              <a:t> і, головне, - </a:t>
            </a:r>
            <a:r>
              <a:rPr lang="ru-RU" altLang="ru-RU" sz="3600" dirty="0" err="1">
                <a:solidFill>
                  <a:srgbClr val="FFFFFF"/>
                </a:solidFill>
              </a:rPr>
              <a:t>формують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своє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професійне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мислення</a:t>
            </a:r>
            <a:r>
              <a:rPr lang="ru-RU" altLang="ru-RU" sz="3600" dirty="0" smtClean="0">
                <a:solidFill>
                  <a:srgbClr val="FFFFFF"/>
                </a:solidFill>
              </a:rPr>
              <a:t>.</a:t>
            </a:r>
            <a:endParaRPr lang="en-US" altLang="ru-RU" sz="3600" dirty="0" smtClean="0">
              <a:solidFill>
                <a:srgbClr val="FFFFFF"/>
              </a:solidFill>
            </a:endParaRPr>
          </a:p>
          <a:p>
            <a:pPr lvl="0" defTabSz="457200">
              <a:spcBef>
                <a:spcPct val="50000"/>
              </a:spcBef>
            </a:pPr>
            <a:r>
              <a:rPr lang="ru-RU" altLang="ru-RU" sz="3600" dirty="0" err="1">
                <a:solidFill>
                  <a:srgbClr val="FFFFFF"/>
                </a:solidFill>
              </a:rPr>
              <a:t>Ще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С.Л.Рубінштейн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відмічав</a:t>
            </a:r>
            <a:r>
              <a:rPr lang="ru-RU" altLang="ru-RU" sz="3600" dirty="0">
                <a:solidFill>
                  <a:srgbClr val="FFFFFF"/>
                </a:solidFill>
              </a:rPr>
              <a:t>, </a:t>
            </a:r>
            <a:r>
              <a:rPr lang="ru-RU" altLang="ru-RU" sz="3600" dirty="0" err="1">
                <a:solidFill>
                  <a:srgbClr val="FFFFFF"/>
                </a:solidFill>
              </a:rPr>
              <a:t>що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початковим</a:t>
            </a:r>
            <a:r>
              <a:rPr lang="ru-RU" altLang="ru-RU" sz="3600" dirty="0">
                <a:solidFill>
                  <a:srgbClr val="FFFFFF"/>
                </a:solidFill>
              </a:rPr>
              <a:t> моментом </a:t>
            </a:r>
            <a:r>
              <a:rPr lang="ru-RU" altLang="ru-RU" sz="3600" dirty="0" err="1">
                <a:solidFill>
                  <a:srgbClr val="FFFFFF"/>
                </a:solidFill>
              </a:rPr>
              <a:t>розумового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процесу</a:t>
            </a:r>
            <a:r>
              <a:rPr lang="ru-RU" altLang="ru-RU" sz="3600" dirty="0">
                <a:solidFill>
                  <a:srgbClr val="FFFFFF"/>
                </a:solidFill>
              </a:rPr>
              <a:t> є </a:t>
            </a:r>
            <a:r>
              <a:rPr lang="ru-RU" altLang="ru-RU" sz="3600" dirty="0" err="1">
                <a:solidFill>
                  <a:srgbClr val="FFFFFF"/>
                </a:solidFill>
              </a:rPr>
              <a:t>проблемна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ситуація</a:t>
            </a:r>
            <a:r>
              <a:rPr lang="ru-RU" altLang="ru-RU" sz="3600" dirty="0">
                <a:solidFill>
                  <a:srgbClr val="FFFFFF"/>
                </a:solidFill>
              </a:rPr>
              <a:t>.</a:t>
            </a:r>
            <a:endParaRPr kumimoji="0" lang="uk-UA" altLang="ru-RU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2980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57398" y="215454"/>
            <a:ext cx="10515600" cy="6463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defTabSz="457200">
              <a:spcBef>
                <a:spcPct val="50000"/>
              </a:spcBef>
            </a:pPr>
            <a:r>
              <a:rPr lang="uk-UA" altLang="ru-RU" sz="3600" dirty="0">
                <a:solidFill>
                  <a:srgbClr val="FFFFFF"/>
                </a:solidFill>
              </a:rPr>
              <a:t>Основа інтерактивних (комунікативних) методів – це групова взаємодія, внутрішньо пов’язана зі змістом навчання. Це такі методи як евристична бесіда, дискусія, ділова гра, круглий стіл, "мозкова атака", ситуаційне навчання (</a:t>
            </a:r>
            <a:r>
              <a:rPr lang="en-US" altLang="ru-RU" sz="3600" dirty="0">
                <a:solidFill>
                  <a:srgbClr val="FFFFFF"/>
                </a:solidFill>
              </a:rPr>
              <a:t>case-study), </a:t>
            </a:r>
            <a:r>
              <a:rPr lang="uk-UA" altLang="ru-RU" sz="3600" dirty="0">
                <a:solidFill>
                  <a:srgbClr val="FFFFFF"/>
                </a:solidFill>
              </a:rPr>
              <a:t>обговорення практичних наукових робіт, тренінги тощо</a:t>
            </a:r>
            <a:r>
              <a:rPr lang="uk-UA" altLang="ru-RU" sz="3600" dirty="0" smtClean="0">
                <a:solidFill>
                  <a:srgbClr val="FFFFFF"/>
                </a:solidFill>
              </a:rPr>
              <a:t>.</a:t>
            </a:r>
            <a:endParaRPr lang="en-US" altLang="ru-RU" sz="3600" dirty="0" smtClean="0">
              <a:solidFill>
                <a:srgbClr val="FFFFFF"/>
              </a:solidFill>
            </a:endParaRPr>
          </a:p>
          <a:p>
            <a:pPr lvl="0" defTabSz="457200">
              <a:spcBef>
                <a:spcPct val="50000"/>
              </a:spcBef>
            </a:pPr>
            <a:r>
              <a:rPr lang="uk-UA" altLang="ru-RU" sz="3600" dirty="0">
                <a:solidFill>
                  <a:srgbClr val="FFFFFF"/>
                </a:solidFill>
              </a:rPr>
              <a:t>Діалогічно-дискусійні методи характеризується рівністю сторін – суб’єктів навчально-виховного процесу, взаємним впливом, розвитком емпатії, активізацією мислення учасників дискусії.</a:t>
            </a:r>
            <a:endParaRPr kumimoji="0" lang="uk-UA" altLang="ru-RU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4551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48772" y="465620"/>
            <a:ext cx="10515600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defTabSz="457200">
              <a:spcBef>
                <a:spcPct val="50000"/>
              </a:spcBef>
            </a:pPr>
            <a:r>
              <a:rPr lang="uk-UA" altLang="ru-RU" sz="3600" dirty="0">
                <a:solidFill>
                  <a:srgbClr val="FFFFFF"/>
                </a:solidFill>
              </a:rPr>
              <a:t>Під час </a:t>
            </a:r>
            <a:r>
              <a:rPr lang="uk-UA" altLang="ru-RU" sz="3600" u="sng" dirty="0">
                <a:solidFill>
                  <a:srgbClr val="FFFFFF"/>
                </a:solidFill>
              </a:rPr>
              <a:t>ділової гри</a:t>
            </a:r>
            <a:r>
              <a:rPr lang="uk-UA" altLang="ru-RU" sz="3600" dirty="0">
                <a:solidFill>
                  <a:srgbClr val="FFFFFF"/>
                </a:solidFill>
              </a:rPr>
              <a:t> відбувається розв’язання </a:t>
            </a:r>
            <a:r>
              <a:rPr lang="uk-UA" altLang="ru-RU" sz="3600" dirty="0" err="1">
                <a:solidFill>
                  <a:srgbClr val="FFFFFF"/>
                </a:solidFill>
              </a:rPr>
              <a:t>професійно</a:t>
            </a:r>
            <a:r>
              <a:rPr lang="uk-UA" altLang="ru-RU" sz="3600" dirty="0">
                <a:solidFill>
                  <a:srgbClr val="FFFFFF"/>
                </a:solidFill>
              </a:rPr>
              <a:t>-орієнтованих ситуацій, забезпечується колегіальність прийняття рішень при заздалегідь визначеному складі груп, розподілі ролей, ознайомленні зі сценарієм і системою оцінювання.</a:t>
            </a:r>
          </a:p>
          <a:p>
            <a:pPr lvl="0" defTabSz="457200">
              <a:spcBef>
                <a:spcPct val="50000"/>
              </a:spcBef>
            </a:pPr>
            <a:r>
              <a:rPr lang="uk-UA" altLang="ru-RU" sz="3600" u="sng" dirty="0">
                <a:solidFill>
                  <a:srgbClr val="FFFFFF"/>
                </a:solidFill>
              </a:rPr>
              <a:t>Рольова гра</a:t>
            </a:r>
            <a:r>
              <a:rPr lang="uk-UA" altLang="ru-RU" sz="3600" dirty="0">
                <a:solidFill>
                  <a:srgbClr val="FFFFFF"/>
                </a:solidFill>
              </a:rPr>
              <a:t> відрізняється тим, що учасники не обговорюють ситуацію, а розігрують її</a:t>
            </a:r>
            <a:r>
              <a:rPr lang="uk-UA" altLang="ru-RU" sz="3600" dirty="0" smtClean="0">
                <a:solidFill>
                  <a:srgbClr val="FFFFFF"/>
                </a:solidFill>
              </a:rPr>
              <a:t>.</a:t>
            </a:r>
            <a:endParaRPr lang="uk-UA" altLang="ru-RU" sz="3600" dirty="0">
              <a:solidFill>
                <a:srgbClr val="FFFFFF"/>
              </a:solidFill>
            </a:endParaRPr>
          </a:p>
          <a:p>
            <a:pPr lvl="0" defTabSz="457200">
              <a:spcBef>
                <a:spcPct val="50000"/>
              </a:spcBef>
            </a:pPr>
            <a:r>
              <a:rPr lang="uk-UA" altLang="ru-RU" sz="3600" u="sng" dirty="0">
                <a:solidFill>
                  <a:srgbClr val="FFFFFF"/>
                </a:solidFill>
              </a:rPr>
              <a:t>Ситуаційно-рольові ігри</a:t>
            </a:r>
            <a:r>
              <a:rPr lang="uk-UA" altLang="ru-RU" sz="3600" dirty="0">
                <a:solidFill>
                  <a:srgbClr val="FFFFFF"/>
                </a:solidFill>
              </a:rPr>
              <a:t> проводяться, як правило, без попередньої підготовки. </a:t>
            </a:r>
          </a:p>
        </p:txBody>
      </p:sp>
    </p:spTree>
    <p:extLst>
      <p:ext uri="{BB962C8B-B14F-4D97-AF65-F5344CB8AC3E}">
        <p14:creationId xmlns:p14="http://schemas.microsoft.com/office/powerpoint/2010/main" xmlns="" val="42660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40145" y="249960"/>
            <a:ext cx="10515600" cy="6463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defTabSz="457200">
              <a:spcBef>
                <a:spcPct val="50000"/>
              </a:spcBef>
            </a:pPr>
            <a:r>
              <a:rPr lang="uk-UA" altLang="ru-RU" sz="3600" dirty="0">
                <a:solidFill>
                  <a:srgbClr val="FFFFFF"/>
                </a:solidFill>
              </a:rPr>
              <a:t>Метод проектів передбачає розробку обраної теми, підготовку творчої, науково-дослідної роботи групою студентів з подальшими її презентацією та обговоренням</a:t>
            </a:r>
            <a:r>
              <a:rPr lang="uk-UA" altLang="ru-RU" sz="3600" dirty="0" smtClean="0">
                <a:solidFill>
                  <a:srgbClr val="FFFFFF"/>
                </a:solidFill>
              </a:rPr>
              <a:t>.</a:t>
            </a:r>
            <a:endParaRPr lang="en-US" altLang="ru-RU" sz="3600" dirty="0" smtClean="0">
              <a:solidFill>
                <a:srgbClr val="FFFFFF"/>
              </a:solidFill>
            </a:endParaRPr>
          </a:p>
          <a:p>
            <a:pPr lvl="0" defTabSz="457200">
              <a:spcBef>
                <a:spcPct val="50000"/>
              </a:spcBef>
            </a:pPr>
            <a:r>
              <a:rPr lang="uk-UA" altLang="ru-RU" sz="3600" dirty="0">
                <a:solidFill>
                  <a:srgbClr val="FFFFFF"/>
                </a:solidFill>
              </a:rPr>
              <a:t>Круглий стіл – дискусійна форма організації занять, яка передбачає рівність усіх членів дискусії (саме тому – "круглий" стіл). Учасниками дискусії можуть бути поруч зі студентами фахівці в тій чи іншій галузі науки, виробництва (в залежності від проблеми, що обговорюється, та підготовленості аудиторії).</a:t>
            </a:r>
            <a:endParaRPr kumimoji="0" lang="uk-UA" altLang="ru-RU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4369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48772" y="465620"/>
            <a:ext cx="10515600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defTabSz="457200">
              <a:spcBef>
                <a:spcPct val="50000"/>
              </a:spcBef>
            </a:pPr>
            <a:r>
              <a:rPr lang="uk-UA" altLang="ru-RU" sz="3200" u="sng" dirty="0">
                <a:solidFill>
                  <a:srgbClr val="FFFFFF"/>
                </a:solidFill>
              </a:rPr>
              <a:t>Мозкова атака</a:t>
            </a:r>
            <a:r>
              <a:rPr lang="uk-UA" altLang="ru-RU" sz="3200" dirty="0">
                <a:solidFill>
                  <a:srgbClr val="FFFFFF"/>
                </a:solidFill>
              </a:rPr>
              <a:t> – це креативний метод навчання, який відрізняється від всіх інших такими особливостями:</a:t>
            </a:r>
          </a:p>
          <a:p>
            <a:pPr lvl="0" defTabSz="457200">
              <a:spcBef>
                <a:spcPct val="50000"/>
              </a:spcBef>
            </a:pPr>
            <a:r>
              <a:rPr lang="uk-UA" altLang="ru-RU" sz="3200" dirty="0">
                <a:solidFill>
                  <a:srgbClr val="FFFFFF"/>
                </a:solidFill>
              </a:rPr>
              <a:t>•	Аудиторія ділиться на групи генерації ідей, аналізу проблемної ситуації і оцінки ідей (іноді – генерації </a:t>
            </a:r>
            <a:r>
              <a:rPr lang="uk-UA" altLang="ru-RU" sz="3200" dirty="0" err="1">
                <a:solidFill>
                  <a:srgbClr val="FFFFFF"/>
                </a:solidFill>
              </a:rPr>
              <a:t>контрідей</a:t>
            </a:r>
            <a:r>
              <a:rPr lang="uk-UA" altLang="ru-RU" sz="3200" dirty="0">
                <a:solidFill>
                  <a:srgbClr val="FFFFFF"/>
                </a:solidFill>
              </a:rPr>
              <a:t>);</a:t>
            </a:r>
          </a:p>
          <a:p>
            <a:pPr lvl="0" defTabSz="457200">
              <a:spcBef>
                <a:spcPct val="50000"/>
              </a:spcBef>
            </a:pPr>
            <a:r>
              <a:rPr lang="uk-UA" altLang="ru-RU" sz="3200" dirty="0">
                <a:solidFill>
                  <a:srgbClr val="FFFFFF"/>
                </a:solidFill>
              </a:rPr>
              <a:t>•	</a:t>
            </a:r>
            <a:r>
              <a:rPr lang="uk-UA" altLang="ru-RU" sz="3200" dirty="0" smtClean="0">
                <a:solidFill>
                  <a:srgbClr val="FFFFFF"/>
                </a:solidFill>
              </a:rPr>
              <a:t>Головне </a:t>
            </a:r>
            <a:r>
              <a:rPr lang="uk-UA" altLang="ru-RU" sz="3200" dirty="0">
                <a:solidFill>
                  <a:srgbClr val="FFFFFF"/>
                </a:solidFill>
              </a:rPr>
              <a:t>правило – не критикувати жодної пропозиції; атмосфера заняття – невимушена, доброзичлива;</a:t>
            </a:r>
          </a:p>
          <a:p>
            <a:pPr lvl="0" defTabSz="457200">
              <a:spcBef>
                <a:spcPct val="50000"/>
              </a:spcBef>
            </a:pPr>
            <a:r>
              <a:rPr lang="uk-UA" altLang="ru-RU" sz="3200" dirty="0" smtClean="0">
                <a:solidFill>
                  <a:srgbClr val="FFFFFF"/>
                </a:solidFill>
              </a:rPr>
              <a:t>•</a:t>
            </a:r>
            <a:r>
              <a:rPr lang="uk-UA" altLang="ru-RU" sz="3200" dirty="0">
                <a:solidFill>
                  <a:srgbClr val="FFFFFF"/>
                </a:solidFill>
              </a:rPr>
              <a:t>	Відбираються ті пропозиції, що пройшли критичне оцінювання і не були </a:t>
            </a:r>
            <a:r>
              <a:rPr lang="uk-UA" altLang="ru-RU" sz="3200" dirty="0" smtClean="0">
                <a:solidFill>
                  <a:srgbClr val="FFFFFF"/>
                </a:solidFill>
              </a:rPr>
              <a:t>відкинуті</a:t>
            </a:r>
            <a:r>
              <a:rPr lang="uk-UA" altLang="ru-RU" sz="3200" dirty="0">
                <a:solidFill>
                  <a:srgbClr val="FFFFFF"/>
                </a:solidFill>
              </a:rPr>
              <a:t>.</a:t>
            </a:r>
          </a:p>
          <a:p>
            <a:pPr lvl="0" defTabSz="457200">
              <a:spcBef>
                <a:spcPct val="50000"/>
              </a:spcBef>
            </a:pPr>
            <a:endParaRPr lang="uk-UA" altLang="ru-RU" sz="32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2823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48772" y="465620"/>
            <a:ext cx="10515600" cy="4978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defTabSz="457200">
              <a:lnSpc>
                <a:spcPct val="150000"/>
              </a:lnSpc>
              <a:spcBef>
                <a:spcPct val="50000"/>
              </a:spcBef>
            </a:pPr>
            <a:r>
              <a:rPr lang="uk-UA" altLang="ru-RU" sz="3600" dirty="0">
                <a:solidFill>
                  <a:srgbClr val="FFFFFF"/>
                </a:solidFill>
              </a:rPr>
              <a:t> </a:t>
            </a:r>
            <a:r>
              <a:rPr lang="uk-UA" altLang="ru-RU" sz="3600" u="sng" dirty="0">
                <a:solidFill>
                  <a:srgbClr val="FFFFFF"/>
                </a:solidFill>
              </a:rPr>
              <a:t>Метод ситуаційного навчання (</a:t>
            </a:r>
            <a:r>
              <a:rPr lang="en-US" altLang="ru-RU" sz="3600" u="sng" dirty="0">
                <a:solidFill>
                  <a:srgbClr val="FFFFFF"/>
                </a:solidFill>
              </a:rPr>
              <a:t>case-study)</a:t>
            </a:r>
            <a:r>
              <a:rPr lang="en-US" altLang="ru-RU" sz="3600" dirty="0">
                <a:solidFill>
                  <a:srgbClr val="FFFFFF"/>
                </a:solidFill>
              </a:rPr>
              <a:t> </a:t>
            </a:r>
            <a:r>
              <a:rPr lang="uk-UA" altLang="ru-RU" sz="3600" dirty="0">
                <a:solidFill>
                  <a:srgbClr val="FFFFFF"/>
                </a:solidFill>
              </a:rPr>
              <a:t>передбачає деякі суттєві особливості. Викладач пропонує студентам опис реальної життєвої ситуації, яка містить практичну проблему. Для її осмислення і розв’язання потрібні засвоєнні знання, власні висновки й пропозиції студента.</a:t>
            </a:r>
            <a:endParaRPr kumimoji="0" lang="uk-UA" altLang="ru-RU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55266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48772" y="465620"/>
            <a:ext cx="10515600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defTabSz="457200">
              <a:spcBef>
                <a:spcPct val="50000"/>
              </a:spcBef>
            </a:pPr>
            <a:r>
              <a:rPr lang="uk-UA" altLang="ru-RU" sz="2800" dirty="0">
                <a:solidFill>
                  <a:srgbClr val="FFFFFF"/>
                </a:solidFill>
              </a:rPr>
              <a:t>Переваги зазначених методів:</a:t>
            </a:r>
          </a:p>
          <a:p>
            <a:pPr lvl="0" defTabSz="457200">
              <a:spcBef>
                <a:spcPct val="50000"/>
              </a:spcBef>
            </a:pPr>
            <a:r>
              <a:rPr lang="uk-UA" altLang="ru-RU" sz="2800" dirty="0">
                <a:solidFill>
                  <a:srgbClr val="FFFFFF"/>
                </a:solidFill>
              </a:rPr>
              <a:t>•	Отримання досвіду ведення дискусії, аналізу і самоаналізу, вербальне формулювання та обґрунтування власних думок;</a:t>
            </a:r>
          </a:p>
          <a:p>
            <a:pPr lvl="0" defTabSz="457200">
              <a:spcBef>
                <a:spcPct val="50000"/>
              </a:spcBef>
            </a:pPr>
            <a:r>
              <a:rPr lang="uk-UA" altLang="ru-RU" sz="2800" dirty="0">
                <a:solidFill>
                  <a:srgbClr val="FFFFFF"/>
                </a:solidFill>
              </a:rPr>
              <a:t>•	Активізація мислення студентів;</a:t>
            </a:r>
          </a:p>
          <a:p>
            <a:pPr lvl="0" defTabSz="457200">
              <a:spcBef>
                <a:spcPct val="50000"/>
              </a:spcBef>
            </a:pPr>
            <a:r>
              <a:rPr lang="uk-UA" altLang="ru-RU" sz="2800" dirty="0">
                <a:solidFill>
                  <a:srgbClr val="FFFFFF"/>
                </a:solidFill>
              </a:rPr>
              <a:t>•	Отримання навичок вербальної комунікації, колективної взаємодії;</a:t>
            </a:r>
          </a:p>
          <a:p>
            <a:pPr lvl="0" defTabSz="457200">
              <a:spcBef>
                <a:spcPct val="50000"/>
              </a:spcBef>
            </a:pPr>
            <a:r>
              <a:rPr lang="uk-UA" altLang="ru-RU" sz="2800" dirty="0">
                <a:solidFill>
                  <a:srgbClr val="FFFFFF"/>
                </a:solidFill>
              </a:rPr>
              <a:t>•	Набуття досвіду самостійного прийняття рішень;</a:t>
            </a:r>
          </a:p>
          <a:p>
            <a:pPr lvl="0" defTabSz="457200">
              <a:spcBef>
                <a:spcPct val="50000"/>
              </a:spcBef>
            </a:pPr>
            <a:r>
              <a:rPr lang="uk-UA" altLang="ru-RU" sz="2800" dirty="0">
                <a:solidFill>
                  <a:srgbClr val="FFFFFF"/>
                </a:solidFill>
              </a:rPr>
              <a:t>•	Засвоєння інформації через переживання;</a:t>
            </a:r>
          </a:p>
          <a:p>
            <a:pPr lvl="0" defTabSz="457200">
              <a:spcBef>
                <a:spcPct val="50000"/>
              </a:spcBef>
            </a:pPr>
            <a:r>
              <a:rPr lang="uk-UA" altLang="ru-RU" sz="2800" dirty="0">
                <a:solidFill>
                  <a:srgbClr val="FFFFFF"/>
                </a:solidFill>
              </a:rPr>
              <a:t>•	Формування уявлення про майбутню професійну діяльність.</a:t>
            </a:r>
          </a:p>
        </p:txBody>
      </p:sp>
    </p:spTree>
    <p:extLst>
      <p:ext uri="{BB962C8B-B14F-4D97-AF65-F5344CB8AC3E}">
        <p14:creationId xmlns:p14="http://schemas.microsoft.com/office/powerpoint/2010/main" xmlns="" val="36074419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48772" y="465620"/>
            <a:ext cx="10515600" cy="5401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defTabSz="457200">
              <a:spcBef>
                <a:spcPct val="50000"/>
              </a:spcBef>
            </a:pPr>
            <a:r>
              <a:rPr lang="uk-UA" altLang="ru-RU" sz="3000" dirty="0">
                <a:solidFill>
                  <a:srgbClr val="FFFFFF"/>
                </a:solidFill>
              </a:rPr>
              <a:t>Недоліки:</a:t>
            </a:r>
          </a:p>
          <a:p>
            <a:pPr lvl="0" defTabSz="457200">
              <a:spcBef>
                <a:spcPct val="50000"/>
              </a:spcBef>
            </a:pPr>
            <a:r>
              <a:rPr lang="uk-UA" altLang="ru-RU" sz="3000" dirty="0">
                <a:solidFill>
                  <a:srgbClr val="FFFFFF"/>
                </a:solidFill>
              </a:rPr>
              <a:t>•	Ділові ігри потребують багато часу для підготовки;</a:t>
            </a:r>
          </a:p>
          <a:p>
            <a:pPr lvl="0" defTabSz="457200">
              <a:spcBef>
                <a:spcPct val="50000"/>
              </a:spcBef>
            </a:pPr>
            <a:r>
              <a:rPr lang="uk-UA" altLang="ru-RU" sz="3000" dirty="0">
                <a:solidFill>
                  <a:srgbClr val="FFFFFF"/>
                </a:solidFill>
              </a:rPr>
              <a:t>•	Необхідна умова – висока професійна майстерність викладача;</a:t>
            </a:r>
          </a:p>
          <a:p>
            <a:pPr lvl="0" defTabSz="457200">
              <a:spcBef>
                <a:spcPct val="50000"/>
              </a:spcBef>
            </a:pPr>
            <a:r>
              <a:rPr lang="uk-UA" altLang="ru-RU" sz="3000" dirty="0">
                <a:solidFill>
                  <a:srgbClr val="FFFFFF"/>
                </a:solidFill>
              </a:rPr>
              <a:t>•	Існує ризик виникнення конфліктних ситуацій;</a:t>
            </a:r>
          </a:p>
          <a:p>
            <a:pPr lvl="0" defTabSz="457200">
              <a:spcBef>
                <a:spcPct val="50000"/>
              </a:spcBef>
            </a:pPr>
            <a:r>
              <a:rPr lang="uk-UA" altLang="ru-RU" sz="3000" dirty="0">
                <a:solidFill>
                  <a:srgbClr val="FFFFFF"/>
                </a:solidFill>
              </a:rPr>
              <a:t>•	</a:t>
            </a:r>
            <a:r>
              <a:rPr lang="uk-UA" altLang="ru-RU" sz="3000" dirty="0" smtClean="0">
                <a:solidFill>
                  <a:srgbClr val="FFFFFF"/>
                </a:solidFill>
              </a:rPr>
              <a:t>Необхідність </a:t>
            </a:r>
            <a:r>
              <a:rPr lang="uk-UA" altLang="ru-RU" sz="3000" dirty="0">
                <a:solidFill>
                  <a:srgbClr val="FFFFFF"/>
                </a:solidFill>
              </a:rPr>
              <a:t>тривалої підготовки викладача для створення «кейсів»;</a:t>
            </a:r>
          </a:p>
          <a:p>
            <a:pPr lvl="0" defTabSz="457200">
              <a:spcBef>
                <a:spcPct val="50000"/>
              </a:spcBef>
            </a:pPr>
            <a:r>
              <a:rPr lang="uk-UA" altLang="ru-RU" sz="3000" dirty="0">
                <a:solidFill>
                  <a:srgbClr val="FFFFFF"/>
                </a:solidFill>
              </a:rPr>
              <a:t>•	Ефективність метода залежить від рівня підготовленості студентів і наявності в них навичок самостійної роботи.</a:t>
            </a:r>
          </a:p>
        </p:txBody>
      </p:sp>
    </p:spTree>
    <p:extLst>
      <p:ext uri="{BB962C8B-B14F-4D97-AF65-F5344CB8AC3E}">
        <p14:creationId xmlns:p14="http://schemas.microsoft.com/office/powerpoint/2010/main" xmlns="" val="2921588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17585" y="866503"/>
            <a:ext cx="10729535" cy="1143000"/>
          </a:xfrm>
        </p:spPr>
        <p:txBody>
          <a:bodyPr/>
          <a:lstStyle/>
          <a:p>
            <a:r>
              <a:rPr lang="uk-UA" b="1" dirty="0">
                <a:effectLst/>
              </a:rPr>
              <a:t>Провідні форми організації навчання у вищій </a:t>
            </a:r>
            <a:r>
              <a:rPr lang="uk-UA" b="1" dirty="0" smtClean="0">
                <a:effectLst/>
              </a:rPr>
              <a:t>школі.</a:t>
            </a:r>
            <a:endParaRPr lang="ru-RU" sz="3200" b="1" dirty="0">
              <a:effectLst/>
              <a:latin typeface="+mn-lt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31520" y="3346843"/>
            <a:ext cx="105156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defTabSz="457200">
              <a:spcBef>
                <a:spcPct val="50000"/>
              </a:spcBef>
            </a:pPr>
            <a:r>
              <a:rPr lang="ru-RU" altLang="ru-RU" sz="3600" dirty="0" err="1" smtClean="0">
                <a:solidFill>
                  <a:srgbClr val="FFFFFF"/>
                </a:solidFill>
              </a:rPr>
              <a:t>Це</a:t>
            </a:r>
            <a:r>
              <a:rPr lang="ru-RU" altLang="ru-RU" sz="3600" dirty="0" smtClean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різні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види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лекцій</a:t>
            </a:r>
            <a:r>
              <a:rPr lang="ru-RU" altLang="ru-RU" sz="3600" dirty="0">
                <a:solidFill>
                  <a:srgbClr val="FFFFFF"/>
                </a:solidFill>
              </a:rPr>
              <a:t>, </a:t>
            </a:r>
            <a:r>
              <a:rPr lang="ru-RU" altLang="ru-RU" sz="3600" dirty="0" err="1">
                <a:solidFill>
                  <a:srgbClr val="FFFFFF"/>
                </a:solidFill>
              </a:rPr>
              <a:t>семінарів</a:t>
            </a:r>
            <a:r>
              <a:rPr lang="ru-RU" altLang="ru-RU" sz="3600" dirty="0">
                <a:solidFill>
                  <a:srgbClr val="FFFFFF"/>
                </a:solidFill>
              </a:rPr>
              <a:t> і </a:t>
            </a:r>
            <a:r>
              <a:rPr lang="ru-RU" altLang="ru-RU" sz="3600" dirty="0" err="1">
                <a:solidFill>
                  <a:srgbClr val="FFFFFF"/>
                </a:solidFill>
              </a:rPr>
              <a:t>практичних</a:t>
            </a:r>
            <a:r>
              <a:rPr lang="ru-RU" altLang="ru-RU" sz="3600" dirty="0">
                <a:solidFill>
                  <a:srgbClr val="FFFFFF"/>
                </a:solidFill>
              </a:rPr>
              <a:t> занять, </a:t>
            </a:r>
            <a:r>
              <a:rPr lang="ru-RU" altLang="ru-RU" sz="3600" dirty="0" err="1">
                <a:solidFill>
                  <a:srgbClr val="FFFFFF"/>
                </a:solidFill>
              </a:rPr>
              <a:t>самостійної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роботи</a:t>
            </a:r>
            <a:r>
              <a:rPr lang="ru-RU" altLang="ru-RU" sz="3600" dirty="0">
                <a:solidFill>
                  <a:srgbClr val="FFFFFF"/>
                </a:solidFill>
              </a:rPr>
              <a:t> і </a:t>
            </a:r>
            <a:r>
              <a:rPr lang="ru-RU" altLang="ru-RU" sz="3600" dirty="0" err="1">
                <a:solidFill>
                  <a:srgbClr val="FFFFFF"/>
                </a:solidFill>
              </a:rPr>
              <a:t>контролюючі</a:t>
            </a:r>
            <a:r>
              <a:rPr lang="ru-RU" altLang="ru-RU" sz="3600" dirty="0">
                <a:solidFill>
                  <a:srgbClr val="FFFFFF"/>
                </a:solidFill>
              </a:rPr>
              <a:t> заходи. </a:t>
            </a:r>
            <a:endParaRPr kumimoji="0" lang="uk-UA" altLang="ru-RU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0913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914399" y="304799"/>
            <a:ext cx="9911751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sz="3200" dirty="0" err="1" smtClean="0"/>
              <a:t>Сьогодні</a:t>
            </a:r>
            <a:r>
              <a:rPr lang="ru-RU" altLang="ru-RU" sz="3200" dirty="0" smtClean="0"/>
              <a:t> </a:t>
            </a:r>
            <a:r>
              <a:rPr lang="ru-RU" altLang="ru-RU" sz="3200" dirty="0" err="1" smtClean="0"/>
              <a:t>лекція</a:t>
            </a:r>
            <a:r>
              <a:rPr lang="ru-RU" altLang="ru-RU" sz="3200" dirty="0" smtClean="0"/>
              <a:t> - </a:t>
            </a:r>
            <a:r>
              <a:rPr lang="ru-RU" altLang="ru-RU" sz="3200" dirty="0" err="1" smtClean="0"/>
              <a:t>це</a:t>
            </a:r>
            <a:r>
              <a:rPr lang="ru-RU" altLang="ru-RU" sz="3200" dirty="0" smtClean="0"/>
              <a:t> не </a:t>
            </a:r>
            <a:r>
              <a:rPr lang="ru-RU" altLang="ru-RU" sz="3200" dirty="0" err="1" smtClean="0"/>
              <a:t>переказ</a:t>
            </a:r>
            <a:r>
              <a:rPr lang="ru-RU" altLang="ru-RU" sz="3200" dirty="0" smtClean="0"/>
              <a:t> </a:t>
            </a:r>
            <a:r>
              <a:rPr lang="ru-RU" altLang="ru-RU" sz="3200" dirty="0" err="1" smtClean="0"/>
              <a:t>підручника</a:t>
            </a:r>
            <a:r>
              <a:rPr lang="ru-RU" altLang="ru-RU" sz="3200" dirty="0" smtClean="0"/>
              <a:t>, а </a:t>
            </a:r>
            <a:r>
              <a:rPr lang="ru-RU" altLang="ru-RU" sz="3200" dirty="0" err="1" smtClean="0"/>
              <a:t>оригінальне</a:t>
            </a:r>
            <a:r>
              <a:rPr lang="ru-RU" altLang="ru-RU" sz="3200" dirty="0" smtClean="0"/>
              <a:t> </a:t>
            </a:r>
            <a:r>
              <a:rPr lang="ru-RU" altLang="ru-RU" sz="3200" dirty="0" err="1" smtClean="0"/>
              <a:t>дослідження</a:t>
            </a:r>
            <a:r>
              <a:rPr lang="ru-RU" altLang="ru-RU" sz="3200" dirty="0" smtClean="0"/>
              <a:t> </a:t>
            </a:r>
            <a:r>
              <a:rPr lang="ru-RU" altLang="ru-RU" sz="3200" dirty="0" err="1" smtClean="0"/>
              <a:t>й</a:t>
            </a:r>
            <a:r>
              <a:rPr lang="ru-RU" altLang="ru-RU" sz="3200" dirty="0" smtClean="0"/>
              <a:t> </a:t>
            </a:r>
            <a:r>
              <a:rPr lang="ru-RU" altLang="ru-RU" sz="3200" dirty="0" err="1" smtClean="0"/>
              <a:t>осмислення</a:t>
            </a:r>
            <a:r>
              <a:rPr lang="ru-RU" altLang="ru-RU" sz="3200" dirty="0" smtClean="0"/>
              <a:t> того, </a:t>
            </a:r>
            <a:r>
              <a:rPr lang="ru-RU" altLang="ru-RU" sz="3200" dirty="0" err="1" smtClean="0"/>
              <a:t>що</a:t>
            </a:r>
            <a:r>
              <a:rPr lang="ru-RU" altLang="ru-RU" sz="3200" dirty="0" smtClean="0"/>
              <a:t> </a:t>
            </a:r>
            <a:r>
              <a:rPr lang="ru-RU" altLang="ru-RU" sz="3200" dirty="0" err="1" smtClean="0"/>
              <a:t>побачив</a:t>
            </a:r>
            <a:r>
              <a:rPr lang="ru-RU" altLang="ru-RU" sz="3200" dirty="0" smtClean="0"/>
              <a:t> і </a:t>
            </a:r>
            <a:r>
              <a:rPr lang="ru-RU" altLang="ru-RU" sz="3200" dirty="0" err="1" smtClean="0"/>
              <a:t>збагнув</a:t>
            </a:r>
            <a:r>
              <a:rPr lang="ru-RU" altLang="ru-RU" sz="3200" dirty="0" smtClean="0"/>
              <a:t> сам, </a:t>
            </a:r>
            <a:r>
              <a:rPr lang="ru-RU" altLang="ru-RU" sz="3200" dirty="0" err="1" smtClean="0"/>
              <a:t>самостійний</a:t>
            </a:r>
            <a:r>
              <a:rPr lang="ru-RU" altLang="ru-RU" sz="3200" dirty="0" smtClean="0"/>
              <a:t> </a:t>
            </a:r>
            <a:r>
              <a:rPr lang="ru-RU" altLang="ru-RU" sz="3200" dirty="0" err="1" smtClean="0"/>
              <a:t>аналіз</a:t>
            </a:r>
            <a:r>
              <a:rPr lang="ru-RU" altLang="ru-RU" sz="3200" dirty="0" smtClean="0"/>
              <a:t> і синтез, форма </a:t>
            </a:r>
            <a:r>
              <a:rPr lang="ru-RU" altLang="ru-RU" sz="3200" dirty="0" err="1" smtClean="0"/>
              <a:t>спільного</a:t>
            </a:r>
            <a:r>
              <a:rPr lang="ru-RU" altLang="ru-RU" sz="3200" dirty="0" smtClean="0"/>
              <a:t> «</a:t>
            </a:r>
            <a:r>
              <a:rPr lang="ru-RU" altLang="ru-RU" sz="3200" dirty="0" err="1" smtClean="0"/>
              <a:t>думання</a:t>
            </a:r>
            <a:r>
              <a:rPr lang="ru-RU" altLang="ru-RU" sz="3200" dirty="0" smtClean="0"/>
              <a:t> </a:t>
            </a:r>
            <a:r>
              <a:rPr lang="ru-RU" altLang="ru-RU" sz="3200" dirty="0" err="1" smtClean="0"/>
              <a:t>вголос</a:t>
            </a:r>
            <a:r>
              <a:rPr lang="ru-RU" altLang="ru-RU" sz="3200" dirty="0" smtClean="0"/>
              <a:t>» лектора і студента. </a:t>
            </a:r>
            <a:r>
              <a:rPr lang="ru-RU" altLang="ru-RU" sz="3200" dirty="0" err="1" smtClean="0"/>
              <a:t>Основні</a:t>
            </a:r>
            <a:r>
              <a:rPr lang="ru-RU" altLang="ru-RU" sz="3200" dirty="0" smtClean="0"/>
              <a:t> </a:t>
            </a:r>
            <a:r>
              <a:rPr lang="ru-RU" altLang="ru-RU" sz="3200" dirty="0" err="1" smtClean="0"/>
              <a:t>вимоги</a:t>
            </a:r>
            <a:r>
              <a:rPr lang="ru-RU" altLang="ru-RU" sz="3200" dirty="0" smtClean="0"/>
              <a:t> до </a:t>
            </a:r>
            <a:r>
              <a:rPr lang="ru-RU" altLang="ru-RU" sz="3200" dirty="0" err="1" smtClean="0"/>
              <a:t>лекції</a:t>
            </a:r>
            <a:r>
              <a:rPr lang="ru-RU" altLang="ru-RU" sz="3200" dirty="0" smtClean="0"/>
              <a:t>: </a:t>
            </a:r>
            <a:r>
              <a:rPr lang="ru-RU" altLang="ru-RU" sz="3200" dirty="0" err="1" smtClean="0"/>
              <a:t>науковість</a:t>
            </a:r>
            <a:r>
              <a:rPr lang="ru-RU" altLang="ru-RU" sz="3200" dirty="0" smtClean="0"/>
              <a:t>, </a:t>
            </a:r>
            <a:r>
              <a:rPr lang="ru-RU" altLang="ru-RU" sz="3200" dirty="0" err="1" smtClean="0"/>
              <a:t>доступність</a:t>
            </a:r>
            <a:r>
              <a:rPr lang="ru-RU" altLang="ru-RU" sz="3200" dirty="0" smtClean="0"/>
              <a:t>, </a:t>
            </a:r>
            <a:r>
              <a:rPr lang="ru-RU" altLang="ru-RU" sz="3200" dirty="0" err="1" smtClean="0"/>
              <a:t>єдність</a:t>
            </a:r>
            <a:r>
              <a:rPr lang="ru-RU" altLang="ru-RU" sz="3200" dirty="0" smtClean="0"/>
              <a:t> </a:t>
            </a:r>
            <a:r>
              <a:rPr lang="ru-RU" altLang="ru-RU" sz="3200" dirty="0" err="1" smtClean="0"/>
              <a:t>форми</a:t>
            </a:r>
            <a:r>
              <a:rPr lang="ru-RU" altLang="ru-RU" sz="3200" dirty="0" smtClean="0"/>
              <a:t> і </a:t>
            </a:r>
            <a:r>
              <a:rPr lang="ru-RU" altLang="ru-RU" sz="3200" dirty="0" err="1" smtClean="0"/>
              <a:t>змісту</a:t>
            </a:r>
            <a:r>
              <a:rPr lang="ru-RU" altLang="ru-RU" sz="3200" dirty="0" smtClean="0"/>
              <a:t>, </a:t>
            </a:r>
            <a:r>
              <a:rPr lang="ru-RU" altLang="ru-RU" sz="3200" dirty="0" err="1" smtClean="0"/>
              <a:t>емоційність</a:t>
            </a:r>
            <a:r>
              <a:rPr lang="ru-RU" altLang="ru-RU" sz="3200" dirty="0" smtClean="0"/>
              <a:t> </a:t>
            </a:r>
            <a:r>
              <a:rPr lang="ru-RU" altLang="ru-RU" sz="3200" dirty="0" err="1" smtClean="0"/>
              <a:t>викладу</a:t>
            </a:r>
            <a:r>
              <a:rPr lang="ru-RU" altLang="ru-RU" sz="3200" dirty="0" smtClean="0"/>
              <a:t>.</a:t>
            </a:r>
          </a:p>
          <a:p>
            <a:pPr algn="just">
              <a:spcBef>
                <a:spcPct val="50000"/>
              </a:spcBef>
            </a:pPr>
            <a:r>
              <a:rPr lang="ru-RU" altLang="ru-RU" sz="3200" dirty="0" err="1" smtClean="0"/>
              <a:t>Оглядова</a:t>
            </a:r>
            <a:r>
              <a:rPr lang="ru-RU" altLang="ru-RU" sz="3200" dirty="0" smtClean="0"/>
              <a:t> </a:t>
            </a:r>
            <a:r>
              <a:rPr lang="ru-RU" altLang="ru-RU" sz="3200" dirty="0" err="1" smtClean="0"/>
              <a:t>лекція</a:t>
            </a:r>
            <a:r>
              <a:rPr lang="ru-RU" altLang="ru-RU" sz="3200" dirty="0" smtClean="0"/>
              <a:t>, </a:t>
            </a:r>
            <a:r>
              <a:rPr lang="ru-RU" altLang="ru-RU" sz="3200" dirty="0" err="1" smtClean="0"/>
              <a:t>інформаційна</a:t>
            </a:r>
            <a:r>
              <a:rPr lang="ru-RU" altLang="ru-RU" sz="3200" dirty="0" smtClean="0"/>
              <a:t>, </a:t>
            </a:r>
            <a:r>
              <a:rPr lang="ru-RU" altLang="ru-RU" sz="3200" dirty="0" err="1" smtClean="0"/>
              <a:t>проблемна</a:t>
            </a:r>
            <a:r>
              <a:rPr lang="ru-RU" altLang="ru-RU" sz="3200" dirty="0" smtClean="0"/>
              <a:t>, </a:t>
            </a:r>
            <a:r>
              <a:rPr lang="ru-RU" altLang="ru-RU" sz="3200" dirty="0" err="1" smtClean="0"/>
              <a:t>бінарна</a:t>
            </a:r>
            <a:r>
              <a:rPr lang="ru-RU" altLang="ru-RU" sz="3200" dirty="0" smtClean="0"/>
              <a:t>, </a:t>
            </a:r>
            <a:r>
              <a:rPr lang="ru-RU" altLang="ru-RU" sz="3200" dirty="0" err="1" smtClean="0"/>
              <a:t>вступна</a:t>
            </a:r>
            <a:r>
              <a:rPr lang="ru-RU" altLang="ru-RU" sz="3200" dirty="0" smtClean="0"/>
              <a:t>, </a:t>
            </a:r>
            <a:r>
              <a:rPr lang="ru-RU" altLang="ru-RU" sz="3200" dirty="0" err="1" smtClean="0"/>
              <a:t>заключна</a:t>
            </a:r>
            <a:r>
              <a:rPr lang="ru-RU" altLang="ru-RU" sz="3200" dirty="0" smtClean="0"/>
              <a:t>, </a:t>
            </a:r>
            <a:r>
              <a:rPr lang="ru-RU" altLang="ru-RU" sz="3200" dirty="0" err="1" smtClean="0"/>
              <a:t>лекція-конференція</a:t>
            </a:r>
            <a:r>
              <a:rPr lang="ru-RU" altLang="ru-RU" sz="3200" dirty="0" smtClean="0"/>
              <a:t>, </a:t>
            </a:r>
            <a:r>
              <a:rPr lang="ru-RU" altLang="ru-RU" sz="3200" dirty="0" err="1" smtClean="0"/>
              <a:t>лекція</a:t>
            </a:r>
            <a:r>
              <a:rPr lang="ru-RU" altLang="ru-RU" sz="3200" dirty="0" smtClean="0"/>
              <a:t>-концерт, </a:t>
            </a:r>
            <a:r>
              <a:rPr lang="ru-RU" altLang="ru-RU" sz="3200" dirty="0" err="1" smtClean="0"/>
              <a:t>лекція-візуалізація</a:t>
            </a:r>
            <a:r>
              <a:rPr lang="ru-RU" altLang="ru-RU" sz="3200" dirty="0" smtClean="0"/>
              <a:t>, </a:t>
            </a:r>
            <a:r>
              <a:rPr lang="ru-RU" altLang="ru-RU" sz="3200" dirty="0" err="1" smtClean="0"/>
              <a:t>лекція</a:t>
            </a:r>
            <a:r>
              <a:rPr lang="ru-RU" altLang="ru-RU" sz="3200" dirty="0" smtClean="0"/>
              <a:t> </a:t>
            </a:r>
            <a:r>
              <a:rPr lang="ru-RU" altLang="ru-RU" sz="3200" dirty="0" err="1" smtClean="0"/>
              <a:t>із</a:t>
            </a:r>
            <a:r>
              <a:rPr lang="ru-RU" altLang="ru-RU" sz="3200" dirty="0" smtClean="0"/>
              <a:t> </a:t>
            </a:r>
            <a:r>
              <a:rPr lang="ru-RU" altLang="ru-RU" sz="3200" dirty="0" err="1" smtClean="0"/>
              <a:t>заздалегідь</a:t>
            </a:r>
            <a:r>
              <a:rPr lang="ru-RU" altLang="ru-RU" sz="3200" dirty="0" smtClean="0"/>
              <a:t> </a:t>
            </a:r>
            <a:r>
              <a:rPr lang="ru-RU" altLang="ru-RU" sz="3200" dirty="0" err="1" smtClean="0"/>
              <a:t>запланованими</a:t>
            </a:r>
            <a:r>
              <a:rPr lang="ru-RU" altLang="ru-RU" sz="3200" dirty="0" smtClean="0"/>
              <a:t> </a:t>
            </a:r>
            <a:r>
              <a:rPr lang="ru-RU" altLang="ru-RU" sz="3200" dirty="0" err="1" smtClean="0"/>
              <a:t>помилками</a:t>
            </a:r>
            <a:r>
              <a:rPr lang="ru-RU" altLang="ru-RU" sz="3200" dirty="0" smtClean="0"/>
              <a:t>.</a:t>
            </a:r>
            <a:endParaRPr lang="ru-RU" altLang="ru-RU" sz="3200" dirty="0"/>
          </a:p>
        </p:txBody>
      </p:sp>
    </p:spTree>
    <p:extLst>
      <p:ext uri="{BB962C8B-B14F-4D97-AF65-F5344CB8AC3E}">
        <p14:creationId xmlns:p14="http://schemas.microsoft.com/office/powerpoint/2010/main" xmlns="" val="20986793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48772" y="465620"/>
            <a:ext cx="10515600" cy="6124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defTabSz="457200">
              <a:spcBef>
                <a:spcPct val="50000"/>
              </a:spcBef>
            </a:pPr>
            <a:r>
              <a:rPr lang="uk-UA" altLang="ru-RU" sz="2800" dirty="0">
                <a:solidFill>
                  <a:srgbClr val="FFFFFF"/>
                </a:solidFill>
              </a:rPr>
              <a:t>Зазначимо основні переваги лекції:</a:t>
            </a:r>
          </a:p>
          <a:p>
            <a:pPr lvl="0" defTabSz="457200">
              <a:spcBef>
                <a:spcPct val="50000"/>
              </a:spcBef>
            </a:pPr>
            <a:r>
              <a:rPr lang="uk-UA" altLang="ru-RU" sz="2800" dirty="0">
                <a:solidFill>
                  <a:srgbClr val="FFFFFF"/>
                </a:solidFill>
              </a:rPr>
              <a:t>•	Лекція – стислий і економний спосіб отримання інформації, особливо коли бракує часу на викладання навчальної дисципліни. Він незамінний при відсутності або недостатній кількості підручників або коли нові наукові концепції ще не знайшли свого відображення в учбовій літературі.</a:t>
            </a:r>
          </a:p>
          <a:p>
            <a:pPr lvl="0" defTabSz="457200">
              <a:spcBef>
                <a:spcPct val="50000"/>
              </a:spcBef>
            </a:pPr>
            <a:r>
              <a:rPr lang="uk-UA" altLang="ru-RU" sz="2800" dirty="0">
                <a:solidFill>
                  <a:srgbClr val="FFFFFF"/>
                </a:solidFill>
              </a:rPr>
              <a:t>•	</a:t>
            </a:r>
            <a:r>
              <a:rPr lang="uk-UA" altLang="ru-RU" sz="2800" dirty="0" smtClean="0">
                <a:solidFill>
                  <a:srgbClr val="FFFFFF"/>
                </a:solidFill>
              </a:rPr>
              <a:t>Лекція </a:t>
            </a:r>
            <a:r>
              <a:rPr lang="uk-UA" altLang="ru-RU" sz="2800" dirty="0">
                <a:solidFill>
                  <a:srgbClr val="FFFFFF"/>
                </a:solidFill>
              </a:rPr>
              <a:t>систематизує знання слухачів, мотивує їх пізнавальну діяльність і систематичну роботу на протязі семестру.</a:t>
            </a:r>
          </a:p>
          <a:p>
            <a:pPr lvl="0" defTabSz="457200">
              <a:spcBef>
                <a:spcPct val="50000"/>
              </a:spcBef>
            </a:pPr>
            <a:r>
              <a:rPr lang="uk-UA" altLang="ru-RU" sz="2800" dirty="0">
                <a:solidFill>
                  <a:srgbClr val="FFFFFF"/>
                </a:solidFill>
              </a:rPr>
              <a:t>•	Інноваційна лекція демонструє творчу лабораторію викладача, мотивує творче співробітництво студентів і педагога, самостійну розумову діяльність студента.</a:t>
            </a:r>
          </a:p>
          <a:p>
            <a:pPr lvl="0" defTabSz="457200">
              <a:spcBef>
                <a:spcPct val="50000"/>
              </a:spcBef>
            </a:pPr>
            <a:endParaRPr lang="uk-UA" altLang="ru-RU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32403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48772" y="465620"/>
            <a:ext cx="10515600" cy="590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defTabSz="457200">
              <a:spcBef>
                <a:spcPct val="50000"/>
              </a:spcBef>
            </a:pPr>
            <a:r>
              <a:rPr lang="uk-UA" altLang="ru-RU" sz="2800" dirty="0">
                <a:solidFill>
                  <a:srgbClr val="FFFFFF"/>
                </a:solidFill>
              </a:rPr>
              <a:t>Типи семінарів.</a:t>
            </a:r>
          </a:p>
          <a:p>
            <a:pPr lvl="0" defTabSz="457200">
              <a:spcBef>
                <a:spcPct val="50000"/>
              </a:spcBef>
            </a:pPr>
            <a:r>
              <a:rPr lang="uk-UA" altLang="ru-RU" sz="2800" dirty="0">
                <a:solidFill>
                  <a:srgbClr val="FFFFFF"/>
                </a:solidFill>
              </a:rPr>
              <a:t>Просемінар є дуже важливим на початку вивчення дисципліни, особливо на перших курсах. Саме на просемінарі викладач має ознайомити студентів з методикою самостійної роботи, роботи з літературою, методикою написання рефератів, анотацій тощо.</a:t>
            </a:r>
          </a:p>
          <a:p>
            <a:pPr lvl="0" defTabSz="457200">
              <a:spcBef>
                <a:spcPct val="50000"/>
              </a:spcBef>
            </a:pPr>
            <a:r>
              <a:rPr lang="uk-UA" altLang="ru-RU" sz="2800" dirty="0">
                <a:solidFill>
                  <a:srgbClr val="FFFFFF"/>
                </a:solidFill>
              </a:rPr>
              <a:t>Власне семінар для студентів </a:t>
            </a:r>
            <a:r>
              <a:rPr lang="en-US" altLang="ru-RU" sz="2800" dirty="0">
                <a:solidFill>
                  <a:srgbClr val="FFFFFF"/>
                </a:solidFill>
              </a:rPr>
              <a:t>II – IV </a:t>
            </a:r>
            <a:r>
              <a:rPr lang="uk-UA" altLang="ru-RU" sz="2800" dirty="0">
                <a:solidFill>
                  <a:srgbClr val="FFFFFF"/>
                </a:solidFill>
              </a:rPr>
              <a:t>курсів може призначатися для поглибленого вивчення окремих </a:t>
            </a:r>
            <a:r>
              <a:rPr lang="uk-UA" altLang="ru-RU" sz="2800" dirty="0" smtClean="0">
                <a:solidFill>
                  <a:srgbClr val="FFFFFF"/>
                </a:solidFill>
              </a:rPr>
              <a:t>тем.</a:t>
            </a:r>
            <a:endParaRPr lang="uk-UA" altLang="ru-RU" sz="2800" dirty="0">
              <a:solidFill>
                <a:srgbClr val="FFFFFF"/>
              </a:solidFill>
            </a:endParaRPr>
          </a:p>
          <a:p>
            <a:pPr lvl="0" defTabSz="457200">
              <a:spcBef>
                <a:spcPct val="50000"/>
              </a:spcBef>
            </a:pPr>
            <a:r>
              <a:rPr lang="uk-UA" altLang="ru-RU" sz="2800" dirty="0">
                <a:solidFill>
                  <a:srgbClr val="FFFFFF"/>
                </a:solidFill>
              </a:rPr>
              <a:t>Спецсемінари для студентів </a:t>
            </a:r>
            <a:r>
              <a:rPr lang="en-US" altLang="ru-RU" sz="2800" dirty="0">
                <a:solidFill>
                  <a:srgbClr val="FFFFFF"/>
                </a:solidFill>
              </a:rPr>
              <a:t>IV – V </a:t>
            </a:r>
            <a:r>
              <a:rPr lang="uk-UA" altLang="ru-RU" sz="2800" dirty="0">
                <a:solidFill>
                  <a:srgbClr val="FFFFFF"/>
                </a:solidFill>
              </a:rPr>
              <a:t>курсів призначено для формування у студентів дослідницького характеру пізнавальної діяльності, розробки окремих наукових проблем під керівництвом фахівця, професіонала в даній галузі. Велику роль має орієнтація студентів на колективну творчість в процесі заняття.</a:t>
            </a:r>
          </a:p>
        </p:txBody>
      </p:sp>
    </p:spTree>
    <p:extLst>
      <p:ext uri="{BB962C8B-B14F-4D97-AF65-F5344CB8AC3E}">
        <p14:creationId xmlns:p14="http://schemas.microsoft.com/office/powerpoint/2010/main" xmlns="" val="27432816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48772" y="465620"/>
            <a:ext cx="10515600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defTabSz="457200">
              <a:spcBef>
                <a:spcPct val="50000"/>
              </a:spcBef>
            </a:pPr>
            <a:r>
              <a:rPr lang="ru-RU" altLang="ru-RU" sz="3600" dirty="0" err="1">
                <a:solidFill>
                  <a:srgbClr val="FFFFFF"/>
                </a:solidFill>
              </a:rPr>
              <a:t>Самостійна</a:t>
            </a:r>
            <a:r>
              <a:rPr lang="ru-RU" altLang="ru-RU" sz="3600" dirty="0">
                <a:solidFill>
                  <a:srgbClr val="FFFFFF"/>
                </a:solidFill>
              </a:rPr>
              <a:t> робота </a:t>
            </a:r>
            <a:r>
              <a:rPr lang="ru-RU" altLang="ru-RU" sz="3600" dirty="0" err="1">
                <a:solidFill>
                  <a:srgbClr val="FFFFFF"/>
                </a:solidFill>
              </a:rPr>
              <a:t>студентів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дедалі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стає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найвагомішою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частиною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навчального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процесу</a:t>
            </a:r>
            <a:r>
              <a:rPr lang="ru-RU" altLang="ru-RU" sz="3600" dirty="0" smtClean="0">
                <a:solidFill>
                  <a:srgbClr val="FFFFFF"/>
                </a:solidFill>
              </a:rPr>
              <a:t>.</a:t>
            </a:r>
          </a:p>
          <a:p>
            <a:pPr lvl="0" defTabSz="457200">
              <a:spcBef>
                <a:spcPct val="50000"/>
              </a:spcBef>
            </a:pPr>
            <a:r>
              <a:rPr lang="uk-UA" altLang="ru-RU" sz="3600" dirty="0">
                <a:solidFill>
                  <a:srgbClr val="FFFFFF"/>
                </a:solidFill>
              </a:rPr>
              <a:t>Ступінь самостійності тих, хто навчається, і методика організації навчальної роботи – це основні відмінності вищої школи від середньої. Основні проблеми – це організація самостійної роботи та її контроль</a:t>
            </a:r>
            <a:r>
              <a:rPr lang="uk-UA" altLang="ru-RU" sz="3600" dirty="0" smtClean="0">
                <a:solidFill>
                  <a:srgbClr val="FFFFFF"/>
                </a:solidFill>
              </a:rPr>
              <a:t>.</a:t>
            </a:r>
          </a:p>
          <a:p>
            <a:pPr lvl="0" defTabSz="457200">
              <a:spcBef>
                <a:spcPct val="50000"/>
              </a:spcBef>
            </a:pPr>
            <a:r>
              <a:rPr lang="uk-UA" altLang="ru-RU" sz="3600" dirty="0">
                <a:solidFill>
                  <a:srgbClr val="FFFFFF"/>
                </a:solidFill>
              </a:rPr>
              <a:t>Метою самостійної роботи на початку навчання є формування тих прийомів самостійної роботи, які дедалі стають способами досягнення інших цілей.</a:t>
            </a:r>
            <a:endParaRPr kumimoji="0" lang="uk-UA" altLang="ru-RU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38140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1752600" y="381001"/>
            <a:ext cx="8610600" cy="1277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200" dirty="0" err="1" smtClean="0"/>
              <a:t>Функції</a:t>
            </a:r>
            <a:r>
              <a:rPr lang="ru-RU" altLang="ru-RU" sz="2200" dirty="0" smtClean="0"/>
              <a:t> </a:t>
            </a:r>
            <a:r>
              <a:rPr lang="ru-RU" altLang="ru-RU" sz="2200" dirty="0" err="1" smtClean="0"/>
              <a:t>педагогічного</a:t>
            </a:r>
            <a:r>
              <a:rPr lang="ru-RU" altLang="ru-RU" sz="2200" dirty="0" smtClean="0"/>
              <a:t> контролю: </a:t>
            </a:r>
            <a:r>
              <a:rPr lang="ru-RU" altLang="ru-RU" sz="2200" dirty="0" err="1" smtClean="0"/>
              <a:t>діагностична</a:t>
            </a:r>
            <a:r>
              <a:rPr lang="ru-RU" altLang="ru-RU" sz="2200" dirty="0" smtClean="0"/>
              <a:t>, </a:t>
            </a:r>
            <a:r>
              <a:rPr lang="ru-RU" altLang="ru-RU" sz="2200" dirty="0" err="1" smtClean="0"/>
              <a:t>навчальна</a:t>
            </a:r>
            <a:r>
              <a:rPr lang="ru-RU" altLang="ru-RU" sz="2200" dirty="0" smtClean="0"/>
              <a:t>, </a:t>
            </a:r>
            <a:r>
              <a:rPr lang="ru-RU" altLang="ru-RU" sz="2200" dirty="0" err="1" smtClean="0"/>
              <a:t>виховна</a:t>
            </a:r>
            <a:r>
              <a:rPr lang="ru-RU" altLang="ru-RU" sz="2200" dirty="0" smtClean="0"/>
              <a:t>.</a:t>
            </a:r>
          </a:p>
          <a:p>
            <a:pPr>
              <a:spcBef>
                <a:spcPct val="50000"/>
              </a:spcBef>
            </a:pPr>
            <a:r>
              <a:rPr lang="ru-RU" altLang="ru-RU" sz="2200" dirty="0" smtClean="0"/>
              <a:t>Контроль </a:t>
            </a:r>
            <a:r>
              <a:rPr lang="ru-RU" altLang="ru-RU" sz="2200" dirty="0" err="1" smtClean="0"/>
              <a:t>може</a:t>
            </a:r>
            <a:r>
              <a:rPr lang="ru-RU" altLang="ru-RU" sz="2200" dirty="0" smtClean="0"/>
              <a:t> бути проведено з </a:t>
            </a:r>
            <a:r>
              <a:rPr lang="ru-RU" altLang="ru-RU" sz="2200" dirty="0" err="1" smtClean="0"/>
              <a:t>урахуванням</a:t>
            </a:r>
            <a:r>
              <a:rPr lang="ru-RU" altLang="ru-RU" sz="2200" dirty="0" smtClean="0"/>
              <a:t> </a:t>
            </a:r>
            <a:r>
              <a:rPr lang="ru-RU" altLang="ru-RU" sz="2200" dirty="0" err="1" smtClean="0"/>
              <a:t>різних</a:t>
            </a:r>
            <a:r>
              <a:rPr lang="ru-RU" altLang="ru-RU" sz="2200" dirty="0" smtClean="0"/>
              <a:t> </a:t>
            </a:r>
            <a:r>
              <a:rPr lang="ru-RU" altLang="ru-RU" sz="2200" dirty="0" err="1" smtClean="0"/>
              <a:t>рівнів</a:t>
            </a:r>
            <a:r>
              <a:rPr lang="ru-RU" altLang="ru-RU" sz="2200" dirty="0" smtClean="0"/>
              <a:t> </a:t>
            </a:r>
            <a:r>
              <a:rPr lang="ru-RU" altLang="ru-RU" sz="2200" dirty="0" err="1" smtClean="0"/>
              <a:t>активізації</a:t>
            </a:r>
            <a:r>
              <a:rPr lang="ru-RU" altLang="ru-RU" sz="2200" dirty="0" smtClean="0"/>
              <a:t> </a:t>
            </a:r>
            <a:r>
              <a:rPr lang="ru-RU" altLang="ru-RU" sz="2200" dirty="0" err="1" smtClean="0"/>
              <a:t>розумових</a:t>
            </a:r>
            <a:r>
              <a:rPr lang="ru-RU" altLang="ru-RU" sz="2200" dirty="0" smtClean="0"/>
              <a:t> </a:t>
            </a:r>
            <a:r>
              <a:rPr lang="ru-RU" altLang="ru-RU" sz="2200" dirty="0" err="1" smtClean="0"/>
              <a:t>процесів</a:t>
            </a:r>
            <a:r>
              <a:rPr lang="ru-RU" altLang="ru-RU" sz="2200" dirty="0" smtClean="0"/>
              <a:t> </a:t>
            </a:r>
            <a:r>
              <a:rPr lang="ru-RU" altLang="ru-RU" sz="2200" dirty="0" smtClean="0"/>
              <a:t>(</a:t>
            </a:r>
            <a:r>
              <a:rPr lang="ru-RU" altLang="ru-RU" sz="2200" smtClean="0"/>
              <a:t>за</a:t>
            </a:r>
            <a:r>
              <a:rPr lang="ru-RU" altLang="ru-RU" sz="2200" smtClean="0"/>
              <a:t> Блюмом).</a:t>
            </a:r>
            <a:endParaRPr lang="ru-RU" altLang="ru-RU" sz="2200" dirty="0"/>
          </a:p>
        </p:txBody>
      </p:sp>
      <p:graphicFrame>
        <p:nvGraphicFramePr>
          <p:cNvPr id="10317" name="Group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58036262"/>
              </p:ext>
            </p:extLst>
          </p:nvPr>
        </p:nvGraphicFramePr>
        <p:xfrm>
          <a:off x="2209800" y="2057400"/>
          <a:ext cx="7848600" cy="4064002"/>
        </p:xfrm>
        <a:graphic>
          <a:graphicData uri="http://schemas.openxmlformats.org/drawingml/2006/table">
            <a:tbl>
              <a:tblPr/>
              <a:tblGrid>
                <a:gridCol w="2133600">
                  <a:extLst>
                    <a:ext uri="{9D8B030D-6E8A-4147-A177-3AD203B41FA5}">
                      <a16:colId xmlns:a16="http://schemas.microsoft.com/office/drawing/2014/main" xmlns="" val="284441863"/>
                    </a:ext>
                  </a:extLst>
                </a:gridCol>
                <a:gridCol w="5715000">
                  <a:extLst>
                    <a:ext uri="{9D8B030D-6E8A-4147-A177-3AD203B41FA5}">
                      <a16:colId xmlns:a16="http://schemas.microsoft.com/office/drawing/2014/main" xmlns="" val="499172994"/>
                    </a:ext>
                  </a:extLst>
                </a:gridCol>
              </a:tblGrid>
              <a:tr h="6778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Сприйняття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Перелічіть</a:t>
                      </a: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 </a:t>
                      </a:r>
                      <a:r>
                        <a:rPr kumimoji="0" lang="ru-RU" alt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сформулюйте</a:t>
                      </a: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 </a:t>
                      </a:r>
                      <a:r>
                        <a:rPr kumimoji="0" lang="ru-RU" alt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назвіть</a:t>
                      </a: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17873136"/>
                  </a:ext>
                </a:extLst>
              </a:tr>
              <a:tr h="6762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Розуміння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Поясніть</a:t>
                      </a: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суть, </a:t>
                      </a:r>
                      <a:r>
                        <a:rPr kumimoji="0" lang="ru-RU" alt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покажіть</a:t>
                      </a: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взаємозв’язок</a:t>
                      </a: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269044588"/>
                  </a:ext>
                </a:extLst>
              </a:tr>
              <a:tr h="6778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Застосування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Розв’яжіть</a:t>
                      </a: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 </a:t>
                      </a:r>
                      <a:r>
                        <a:rPr kumimoji="0" lang="ru-RU" alt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продемонструйте</a:t>
                      </a: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37522070"/>
                  </a:ext>
                </a:extLst>
              </a:tr>
              <a:tr h="6778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Аналіз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Порівняйте</a:t>
                      </a: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 </a:t>
                      </a:r>
                      <a:r>
                        <a:rPr kumimoji="0" lang="ru-RU" alt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класифікуйте</a:t>
                      </a: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 </a:t>
                      </a:r>
                      <a:r>
                        <a:rPr kumimoji="0" lang="ru-RU" alt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поясніть</a:t>
                      </a: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причину…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87137697"/>
                  </a:ext>
                </a:extLst>
              </a:tr>
              <a:tr h="6762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Синтез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Запропонуйте</a:t>
                      </a: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інший</a:t>
                      </a: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kumimoji="0" lang="ru-RU" alt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варіант</a:t>
                      </a: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, </a:t>
                      </a:r>
                      <a:r>
                        <a:rPr kumimoji="0" lang="ru-RU" alt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створіть</a:t>
                      </a:r>
                      <a:r>
                        <a:rPr kumimoji="0" lang="ru-RU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325916109"/>
                  </a:ext>
                </a:extLst>
              </a:tr>
              <a:tr h="6778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ru-RU" alt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Оцінка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tx1"/>
                        </a:buClr>
                        <a:buSzPct val="90000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tx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uk-UA" alt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Вискажіть</a:t>
                      </a:r>
                      <a:r>
                        <a:rPr kumimoji="0" lang="uk-UA" alt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критичні зауваження, виберіть…</a:t>
                      </a:r>
                      <a:endParaRPr kumimoji="0" lang="ru-RU" alt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501014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723556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1752600" y="304801"/>
            <a:ext cx="8610600" cy="5447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44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3716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828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860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ru-RU" altLang="ru-RU" u="sng" dirty="0" err="1"/>
              <a:t>Основні</a:t>
            </a:r>
            <a:r>
              <a:rPr lang="ru-RU" altLang="ru-RU" u="sng" dirty="0"/>
              <a:t> </a:t>
            </a:r>
            <a:r>
              <a:rPr lang="ru-RU" altLang="ru-RU" u="sng" dirty="0" err="1"/>
              <a:t>організаційні</a:t>
            </a:r>
            <a:r>
              <a:rPr lang="ru-RU" altLang="ru-RU" u="sng" dirty="0"/>
              <a:t> </a:t>
            </a:r>
            <a:r>
              <a:rPr lang="ru-RU" altLang="ru-RU" u="sng" dirty="0" err="1"/>
              <a:t>принципи</a:t>
            </a:r>
            <a:r>
              <a:rPr lang="ru-RU" altLang="ru-RU" u="sng" dirty="0"/>
              <a:t> контролю.</a:t>
            </a:r>
          </a:p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ru-RU" altLang="ru-RU" dirty="0"/>
              <a:t>Не </a:t>
            </a:r>
            <a:r>
              <a:rPr lang="ru-RU" altLang="ru-RU" dirty="0" err="1"/>
              <a:t>можна</a:t>
            </a:r>
            <a:r>
              <a:rPr lang="ru-RU" altLang="ru-RU" dirty="0"/>
              <a:t> </a:t>
            </a:r>
            <a:r>
              <a:rPr lang="ru-RU" altLang="ru-RU" dirty="0" err="1"/>
              <a:t>піддавати</a:t>
            </a:r>
            <a:r>
              <a:rPr lang="ru-RU" altLang="ru-RU" dirty="0"/>
              <a:t> контролю то, </a:t>
            </a:r>
            <a:r>
              <a:rPr lang="ru-RU" altLang="ru-RU" dirty="0" err="1"/>
              <a:t>що</a:t>
            </a:r>
            <a:r>
              <a:rPr lang="ru-RU" altLang="ru-RU" dirty="0"/>
              <a:t> </a:t>
            </a:r>
            <a:r>
              <a:rPr lang="ru-RU" altLang="ru-RU" dirty="0" err="1"/>
              <a:t>засвоєно</a:t>
            </a:r>
            <a:r>
              <a:rPr lang="ru-RU" altLang="ru-RU" dirty="0"/>
              <a:t> на </a:t>
            </a:r>
            <a:r>
              <a:rPr lang="ru-RU" altLang="ru-RU" dirty="0" err="1"/>
              <a:t>рівні</a:t>
            </a:r>
            <a:r>
              <a:rPr lang="ru-RU" altLang="ru-RU" dirty="0"/>
              <a:t> </a:t>
            </a:r>
            <a:r>
              <a:rPr lang="ru-RU" altLang="ru-RU" dirty="0" err="1"/>
              <a:t>ознайомлення</a:t>
            </a:r>
            <a:r>
              <a:rPr lang="ru-RU" altLang="ru-RU" dirty="0"/>
              <a:t>.</a:t>
            </a:r>
          </a:p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ru-RU" altLang="ru-RU" dirty="0"/>
              <a:t>Не </a:t>
            </a:r>
            <a:r>
              <a:rPr lang="ru-RU" altLang="ru-RU" dirty="0" err="1"/>
              <a:t>варто</a:t>
            </a:r>
            <a:r>
              <a:rPr lang="ru-RU" altLang="ru-RU" dirty="0"/>
              <a:t> </a:t>
            </a:r>
            <a:r>
              <a:rPr lang="ru-RU" altLang="ru-RU" dirty="0" err="1"/>
              <a:t>вдаватися</a:t>
            </a:r>
            <a:r>
              <a:rPr lang="ru-RU" altLang="ru-RU" dirty="0"/>
              <a:t> до контролю, </a:t>
            </a:r>
            <a:r>
              <a:rPr lang="ru-RU" altLang="ru-RU" dirty="0" err="1"/>
              <a:t>якщо</a:t>
            </a:r>
            <a:r>
              <a:rPr lang="ru-RU" altLang="ru-RU" dirty="0"/>
              <a:t> </a:t>
            </a:r>
            <a:r>
              <a:rPr lang="ru-RU" altLang="ru-RU" dirty="0" err="1"/>
              <a:t>викладач</a:t>
            </a:r>
            <a:r>
              <a:rPr lang="ru-RU" altLang="ru-RU" dirty="0"/>
              <a:t> </a:t>
            </a:r>
            <a:r>
              <a:rPr lang="ru-RU" altLang="ru-RU" dirty="0" err="1"/>
              <a:t>впевнений</a:t>
            </a:r>
            <a:r>
              <a:rPr lang="ru-RU" altLang="ru-RU" dirty="0"/>
              <a:t>, </a:t>
            </a:r>
            <a:r>
              <a:rPr lang="ru-RU" altLang="ru-RU" dirty="0" err="1"/>
              <a:t>що</a:t>
            </a:r>
            <a:r>
              <a:rPr lang="ru-RU" altLang="ru-RU" dirty="0"/>
              <a:t> </a:t>
            </a:r>
            <a:r>
              <a:rPr lang="ru-RU" altLang="ru-RU" dirty="0" err="1"/>
              <a:t>всі</a:t>
            </a:r>
            <a:r>
              <a:rPr lang="ru-RU" altLang="ru-RU" dirty="0"/>
              <a:t> </a:t>
            </a:r>
            <a:r>
              <a:rPr lang="ru-RU" altLang="ru-RU" dirty="0" err="1"/>
              <a:t>студенти</a:t>
            </a:r>
            <a:r>
              <a:rPr lang="ru-RU" altLang="ru-RU" dirty="0"/>
              <a:t> </a:t>
            </a:r>
            <a:r>
              <a:rPr lang="ru-RU" altLang="ru-RU" dirty="0" err="1"/>
              <a:t>виконають</a:t>
            </a:r>
            <a:r>
              <a:rPr lang="ru-RU" altLang="ru-RU" dirty="0"/>
              <a:t> </a:t>
            </a:r>
            <a:r>
              <a:rPr lang="ru-RU" altLang="ru-RU" dirty="0" err="1"/>
              <a:t>завдання</a:t>
            </a:r>
            <a:r>
              <a:rPr lang="ru-RU" altLang="ru-RU" dirty="0"/>
              <a:t> на 100%, але </a:t>
            </a:r>
            <a:r>
              <a:rPr lang="ru-RU" altLang="ru-RU" dirty="0" err="1"/>
              <a:t>рекомендується</a:t>
            </a:r>
            <a:r>
              <a:rPr lang="ru-RU" altLang="ru-RU" dirty="0"/>
              <a:t> </a:t>
            </a:r>
            <a:r>
              <a:rPr lang="ru-RU" altLang="ru-RU" dirty="0" err="1"/>
              <a:t>передбачити</a:t>
            </a:r>
            <a:r>
              <a:rPr lang="ru-RU" altLang="ru-RU" dirty="0"/>
              <a:t> </a:t>
            </a:r>
            <a:r>
              <a:rPr lang="ru-RU" altLang="ru-RU" dirty="0" err="1"/>
              <a:t>приблизно</a:t>
            </a:r>
            <a:r>
              <a:rPr lang="ru-RU" altLang="ru-RU" dirty="0"/>
              <a:t> </a:t>
            </a:r>
            <a:r>
              <a:rPr lang="ru-RU" altLang="ru-RU" dirty="0" err="1"/>
              <a:t>повне</a:t>
            </a:r>
            <a:r>
              <a:rPr lang="ru-RU" altLang="ru-RU" dirty="0"/>
              <a:t> </a:t>
            </a:r>
            <a:r>
              <a:rPr lang="ru-RU" altLang="ru-RU" dirty="0" err="1"/>
              <a:t>його</a:t>
            </a:r>
            <a:r>
              <a:rPr lang="ru-RU" altLang="ru-RU" dirty="0"/>
              <a:t> </a:t>
            </a:r>
            <a:r>
              <a:rPr lang="ru-RU" altLang="ru-RU" dirty="0" err="1"/>
              <a:t>виконання</a:t>
            </a:r>
            <a:r>
              <a:rPr lang="ru-RU" altLang="ru-RU" dirty="0"/>
              <a:t>, </a:t>
            </a:r>
            <a:r>
              <a:rPr lang="ru-RU" altLang="ru-RU" dirty="0" err="1"/>
              <a:t>щоб</a:t>
            </a:r>
            <a:r>
              <a:rPr lang="ru-RU" altLang="ru-RU" dirty="0"/>
              <a:t> </a:t>
            </a:r>
            <a:r>
              <a:rPr lang="ru-RU" altLang="ru-RU" dirty="0" err="1"/>
              <a:t>створити</a:t>
            </a:r>
            <a:r>
              <a:rPr lang="ru-RU" altLang="ru-RU" dirty="0"/>
              <a:t> у студента </a:t>
            </a:r>
            <a:r>
              <a:rPr lang="ru-RU" altLang="ru-RU" dirty="0" err="1"/>
              <a:t>віру</a:t>
            </a:r>
            <a:r>
              <a:rPr lang="ru-RU" altLang="ru-RU" dirty="0"/>
              <a:t> в себе.</a:t>
            </a:r>
          </a:p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ru-RU" altLang="ru-RU" dirty="0"/>
              <a:t>Добре </a:t>
            </a:r>
            <a:r>
              <a:rPr lang="ru-RU" altLang="ru-RU" dirty="0" err="1"/>
              <a:t>організований</a:t>
            </a:r>
            <a:r>
              <a:rPr lang="ru-RU" altLang="ru-RU" dirty="0"/>
              <a:t> </a:t>
            </a:r>
            <a:r>
              <a:rPr lang="ru-RU" altLang="ru-RU" dirty="0" err="1"/>
              <a:t>поетапний</a:t>
            </a:r>
            <a:r>
              <a:rPr lang="ru-RU" altLang="ru-RU" dirty="0"/>
              <a:t> контроль </a:t>
            </a:r>
            <a:r>
              <a:rPr lang="ru-RU" altLang="ru-RU" dirty="0" err="1"/>
              <a:t>знімає</a:t>
            </a:r>
            <a:r>
              <a:rPr lang="ru-RU" altLang="ru-RU" dirty="0"/>
              <a:t> </a:t>
            </a:r>
            <a:r>
              <a:rPr lang="ru-RU" altLang="ru-RU" dirty="0" err="1"/>
              <a:t>необхідність</a:t>
            </a:r>
            <a:r>
              <a:rPr lang="ru-RU" altLang="ru-RU" dirty="0"/>
              <a:t> у </a:t>
            </a:r>
            <a:r>
              <a:rPr lang="ru-RU" altLang="ru-RU" dirty="0" err="1"/>
              <a:t>підсумковому</a:t>
            </a:r>
            <a:r>
              <a:rPr lang="ru-RU" altLang="ru-RU" dirty="0"/>
              <a:t>.</a:t>
            </a:r>
          </a:p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ru-RU" altLang="ru-RU" dirty="0" err="1"/>
              <a:t>Варіювати</a:t>
            </a:r>
            <a:r>
              <a:rPr lang="ru-RU" altLang="ru-RU" dirty="0"/>
              <a:t> </a:t>
            </a:r>
            <a:r>
              <a:rPr lang="ru-RU" altLang="ru-RU" dirty="0" err="1"/>
              <a:t>засоби</a:t>
            </a:r>
            <a:r>
              <a:rPr lang="ru-RU" altLang="ru-RU" dirty="0"/>
              <a:t> контролю.</a:t>
            </a:r>
          </a:p>
          <a:p>
            <a:pPr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ru-RU" altLang="ru-RU" dirty="0" err="1"/>
              <a:t>Створення</a:t>
            </a:r>
            <a:r>
              <a:rPr lang="ru-RU" altLang="ru-RU" dirty="0"/>
              <a:t> </a:t>
            </a:r>
            <a:r>
              <a:rPr lang="ru-RU" altLang="ru-RU" dirty="0" err="1"/>
              <a:t>спокійного</a:t>
            </a:r>
            <a:r>
              <a:rPr lang="ru-RU" altLang="ru-RU" dirty="0"/>
              <a:t> </a:t>
            </a:r>
            <a:r>
              <a:rPr lang="ru-RU" altLang="ru-RU" dirty="0" err="1"/>
              <a:t>психологічного</a:t>
            </a:r>
            <a:r>
              <a:rPr lang="ru-RU" altLang="ru-RU" dirty="0"/>
              <a:t> </a:t>
            </a:r>
            <a:r>
              <a:rPr lang="ru-RU" altLang="ru-RU" dirty="0" err="1"/>
              <a:t>клімату</a:t>
            </a:r>
            <a:r>
              <a:rPr lang="ru-RU" altLang="ru-RU" dirty="0"/>
              <a:t> в </a:t>
            </a:r>
            <a:r>
              <a:rPr lang="ru-RU" altLang="ru-RU" dirty="0" err="1"/>
              <a:t>процесі</a:t>
            </a:r>
            <a:r>
              <a:rPr lang="ru-RU" altLang="ru-RU" dirty="0"/>
              <a:t> контролю позитивно </a:t>
            </a:r>
            <a:r>
              <a:rPr lang="ru-RU" altLang="ru-RU" dirty="0" err="1"/>
              <a:t>позначається</a:t>
            </a:r>
            <a:r>
              <a:rPr lang="ru-RU" altLang="ru-RU" dirty="0"/>
              <a:t> на </a:t>
            </a:r>
            <a:r>
              <a:rPr lang="ru-RU" altLang="ru-RU" dirty="0" err="1"/>
              <a:t>його</a:t>
            </a:r>
            <a:r>
              <a:rPr lang="ru-RU" altLang="ru-RU" dirty="0"/>
              <a:t> результатах.</a:t>
            </a:r>
          </a:p>
        </p:txBody>
      </p:sp>
    </p:spTree>
    <p:extLst>
      <p:ext uri="{BB962C8B-B14F-4D97-AF65-F5344CB8AC3E}">
        <p14:creationId xmlns:p14="http://schemas.microsoft.com/office/powerpoint/2010/main" xmlns="" val="17034720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48772" y="310344"/>
            <a:ext cx="10515600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defTabSz="457200">
              <a:spcBef>
                <a:spcPct val="50000"/>
              </a:spcBef>
            </a:pPr>
            <a:r>
              <a:rPr lang="ru-RU" altLang="ru-RU" sz="3600" dirty="0" smtClean="0">
                <a:solidFill>
                  <a:srgbClr val="FFFFFF"/>
                </a:solidFill>
              </a:rPr>
              <a:t>Контроль </a:t>
            </a:r>
            <a:r>
              <a:rPr lang="ru-RU" altLang="ru-RU" sz="3600" dirty="0" err="1">
                <a:solidFill>
                  <a:srgbClr val="FFFFFF"/>
                </a:solidFill>
              </a:rPr>
              <a:t>самостійної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роботи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може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відбуватися</a:t>
            </a:r>
            <a:r>
              <a:rPr lang="ru-RU" altLang="ru-RU" sz="3600" dirty="0">
                <a:solidFill>
                  <a:srgbClr val="FFFFFF"/>
                </a:solidFill>
              </a:rPr>
              <a:t> за </a:t>
            </a:r>
            <a:r>
              <a:rPr lang="ru-RU" altLang="ru-RU" sz="3600" dirty="0" err="1">
                <a:solidFill>
                  <a:srgbClr val="FFFFFF"/>
                </a:solidFill>
              </a:rPr>
              <a:t>процесом</a:t>
            </a:r>
            <a:r>
              <a:rPr lang="ru-RU" altLang="ru-RU" sz="3600" dirty="0">
                <a:solidFill>
                  <a:srgbClr val="FFFFFF"/>
                </a:solidFill>
              </a:rPr>
              <a:t> і за результатом </a:t>
            </a:r>
            <a:r>
              <a:rPr lang="ru-RU" altLang="ru-RU" sz="3600" dirty="0" err="1">
                <a:solidFill>
                  <a:srgbClr val="FFFFFF"/>
                </a:solidFill>
              </a:rPr>
              <a:t>діяльності</a:t>
            </a:r>
            <a:r>
              <a:rPr lang="ru-RU" altLang="ru-RU" sz="3600" dirty="0" smtClean="0">
                <a:solidFill>
                  <a:srgbClr val="FFFFFF"/>
                </a:solidFill>
              </a:rPr>
              <a:t>.</a:t>
            </a:r>
          </a:p>
          <a:p>
            <a:pPr lvl="0" defTabSz="457200">
              <a:spcBef>
                <a:spcPct val="50000"/>
              </a:spcBef>
            </a:pPr>
            <a:r>
              <a:rPr lang="ru-RU" altLang="ru-RU" sz="3600" dirty="0" err="1">
                <a:solidFill>
                  <a:srgbClr val="FFFFFF"/>
                </a:solidFill>
              </a:rPr>
              <a:t>Найбільш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розповсюдженим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засобом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педагогічного</a:t>
            </a:r>
            <a:r>
              <a:rPr lang="ru-RU" altLang="ru-RU" sz="3600" dirty="0">
                <a:solidFill>
                  <a:srgbClr val="FFFFFF"/>
                </a:solidFill>
              </a:rPr>
              <a:t> контролю є </a:t>
            </a:r>
            <a:r>
              <a:rPr lang="ru-RU" altLang="ru-RU" sz="3600" dirty="0" err="1">
                <a:solidFill>
                  <a:srgbClr val="FFFFFF"/>
                </a:solidFill>
              </a:rPr>
              <a:t>тестування</a:t>
            </a:r>
            <a:r>
              <a:rPr lang="ru-RU" altLang="ru-RU" sz="3600" dirty="0">
                <a:solidFill>
                  <a:srgbClr val="FFFFFF"/>
                </a:solidFill>
              </a:rPr>
              <a:t> – </a:t>
            </a:r>
            <a:r>
              <a:rPr lang="ru-RU" altLang="ru-RU" sz="3600" dirty="0" err="1">
                <a:solidFill>
                  <a:srgbClr val="FFFFFF"/>
                </a:solidFill>
              </a:rPr>
              <a:t>педагогічні</a:t>
            </a:r>
            <a:r>
              <a:rPr lang="ru-RU" altLang="ru-RU" sz="3600" dirty="0">
                <a:solidFill>
                  <a:srgbClr val="FFFFFF"/>
                </a:solidFill>
              </a:rPr>
              <a:t> тести </a:t>
            </a:r>
            <a:r>
              <a:rPr lang="ru-RU" altLang="ru-RU" sz="3600" dirty="0" err="1">
                <a:solidFill>
                  <a:srgbClr val="FFFFFF"/>
                </a:solidFill>
              </a:rPr>
              <a:t>або</a:t>
            </a:r>
            <a:r>
              <a:rPr lang="ru-RU" altLang="ru-RU" sz="3600" dirty="0">
                <a:solidFill>
                  <a:srgbClr val="FFFFFF"/>
                </a:solidFill>
              </a:rPr>
              <a:t> тести </a:t>
            </a:r>
            <a:r>
              <a:rPr lang="ru-RU" altLang="ru-RU" sz="3600" dirty="0" err="1">
                <a:solidFill>
                  <a:srgbClr val="FFFFFF"/>
                </a:solidFill>
              </a:rPr>
              <a:t>досягнень</a:t>
            </a:r>
            <a:r>
              <a:rPr lang="ru-RU" altLang="ru-RU" sz="3600" dirty="0">
                <a:solidFill>
                  <a:srgbClr val="FFFFFF"/>
                </a:solidFill>
              </a:rPr>
              <a:t> (</a:t>
            </a:r>
            <a:r>
              <a:rPr lang="ru-RU" altLang="ru-RU" sz="3600" dirty="0" err="1">
                <a:solidFill>
                  <a:srgbClr val="FFFFFF"/>
                </a:solidFill>
              </a:rPr>
              <a:t>відрізняти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від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психологічного</a:t>
            </a:r>
            <a:r>
              <a:rPr lang="ru-RU" altLang="ru-RU" sz="3600" dirty="0">
                <a:solidFill>
                  <a:srgbClr val="FFFFFF"/>
                </a:solidFill>
              </a:rPr>
              <a:t> тесту).</a:t>
            </a:r>
            <a:endParaRPr lang="ru-RU" altLang="ru-RU" sz="3600" dirty="0" smtClean="0">
              <a:solidFill>
                <a:srgbClr val="FFFFFF"/>
              </a:solidFill>
            </a:endParaRPr>
          </a:p>
          <a:p>
            <a:pPr lvl="0" defTabSz="457200">
              <a:spcBef>
                <a:spcPct val="50000"/>
              </a:spcBef>
            </a:pPr>
            <a:r>
              <a:rPr lang="uk-UA" altLang="ru-RU" sz="3600" dirty="0">
                <a:solidFill>
                  <a:srgbClr val="FFFFFF"/>
                </a:solidFill>
              </a:rPr>
              <a:t>Найбільш розповсюджені форми тестів – відкрита й закрита. Закрита форма передбачає в завданнях готові вірогідні відповіді, з яких вірними може бути одна чи більше.</a:t>
            </a:r>
            <a:endParaRPr kumimoji="0" lang="uk-UA" altLang="ru-RU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25632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48772" y="465620"/>
            <a:ext cx="10515600" cy="621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ctr" defTabSz="457200">
              <a:spcBef>
                <a:spcPct val="50000"/>
              </a:spcBef>
            </a:pPr>
            <a:r>
              <a:rPr lang="uk-UA" altLang="ru-RU" sz="3600" b="1" u="sng" dirty="0">
                <a:solidFill>
                  <a:srgbClr val="FFFFFF"/>
                </a:solidFill>
              </a:rPr>
              <a:t>Підсумуємо</a:t>
            </a:r>
            <a:r>
              <a:rPr lang="uk-UA" altLang="ru-RU" sz="3600" b="1" u="sng" dirty="0" smtClean="0">
                <a:solidFill>
                  <a:srgbClr val="FFFFFF"/>
                </a:solidFill>
              </a:rPr>
              <a:t>.</a:t>
            </a:r>
            <a:endParaRPr lang="uk-UA" altLang="ru-RU" sz="3600" dirty="0" smtClean="0">
              <a:solidFill>
                <a:srgbClr val="FFFFFF"/>
              </a:solidFill>
            </a:endParaRPr>
          </a:p>
          <a:p>
            <a:pPr lvl="0" algn="just" defTabSz="457200">
              <a:spcBef>
                <a:spcPct val="50000"/>
              </a:spcBef>
            </a:pPr>
            <a:r>
              <a:rPr lang="uk-UA" sz="2800" b="1" dirty="0" smtClean="0"/>
              <a:t>Активізації </a:t>
            </a:r>
            <a:r>
              <a:rPr lang="uk-UA" sz="2800" b="1" dirty="0"/>
              <a:t>самостійної роботи студентів сприяють</a:t>
            </a:r>
            <a:r>
              <a:rPr lang="uk-UA" sz="2800" b="1" dirty="0" smtClean="0"/>
              <a:t>:</a:t>
            </a:r>
          </a:p>
          <a:p>
            <a:pPr lvl="0" algn="just" defTabSz="457200">
              <a:spcBef>
                <a:spcPct val="50000"/>
              </a:spcBef>
            </a:pPr>
            <a:r>
              <a:rPr lang="uk-UA" altLang="ru-RU" sz="3200" dirty="0">
                <a:solidFill>
                  <a:srgbClr val="FFFFFF"/>
                </a:solidFill>
              </a:rPr>
              <a:t>•	</a:t>
            </a:r>
            <a:r>
              <a:rPr lang="uk-UA" altLang="ru-RU" sz="2800" dirty="0">
                <a:solidFill>
                  <a:srgbClr val="FFFFFF"/>
                </a:solidFill>
              </a:rPr>
              <a:t>Навчання студентів прийомам і способам самостійної роботи;</a:t>
            </a:r>
          </a:p>
          <a:p>
            <a:pPr lvl="0" algn="just" defTabSz="457200">
              <a:spcBef>
                <a:spcPct val="50000"/>
              </a:spcBef>
            </a:pPr>
            <a:r>
              <a:rPr lang="uk-UA" altLang="ru-RU" sz="2800" dirty="0">
                <a:solidFill>
                  <a:srgbClr val="FFFFFF"/>
                </a:solidFill>
              </a:rPr>
              <a:t>•	Забезпечення кожного студента необхідними методичними вказівками, навчальними посібниками тощо;</a:t>
            </a:r>
          </a:p>
          <a:p>
            <a:pPr lvl="0" algn="just" defTabSz="457200">
              <a:spcBef>
                <a:spcPct val="50000"/>
              </a:spcBef>
            </a:pPr>
            <a:r>
              <a:rPr lang="uk-UA" altLang="ru-RU" sz="2800" dirty="0">
                <a:solidFill>
                  <a:srgbClr val="FFFFFF"/>
                </a:solidFill>
              </a:rPr>
              <a:t>•	Створення комплексних навчальних посібників для самостійної роботи, що містять теоретичний матеріал, завдання для самостійної роботи, приклади розв’язування завдань;</a:t>
            </a:r>
          </a:p>
          <a:p>
            <a:pPr lvl="0" algn="just" defTabSz="457200">
              <a:spcBef>
                <a:spcPct val="50000"/>
              </a:spcBef>
            </a:pPr>
            <a:r>
              <a:rPr lang="uk-UA" altLang="ru-RU" sz="2800" dirty="0">
                <a:solidFill>
                  <a:srgbClr val="FFFFFF"/>
                </a:solidFill>
              </a:rPr>
              <a:t>•	Застосування активних методів навчання (дискусії, евристичні бесіди, аналіз конкретних ситуацій, проблемне викладання, ділові ігри тощо</a:t>
            </a:r>
            <a:r>
              <a:rPr lang="uk-UA" altLang="ru-RU" sz="2800" dirty="0" smtClean="0">
                <a:solidFill>
                  <a:srgbClr val="FFFFFF"/>
                </a:solidFill>
              </a:rPr>
              <a:t>);</a:t>
            </a:r>
            <a:endParaRPr lang="uk-UA" altLang="ru-RU" sz="2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43491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48772" y="310344"/>
            <a:ext cx="10515600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571500" lvl="0" indent="-571500" defTabSz="4572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ru-RU" altLang="ru-RU" sz="3600" dirty="0" err="1" smtClean="0">
                <a:solidFill>
                  <a:srgbClr val="FFFFFF"/>
                </a:solidFill>
              </a:rPr>
              <a:t>Формування</a:t>
            </a:r>
            <a:r>
              <a:rPr lang="ru-RU" altLang="ru-RU" sz="3600" dirty="0" smtClean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внутрішньої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мотивації</a:t>
            </a:r>
            <a:r>
              <a:rPr lang="ru-RU" altLang="ru-RU" sz="3600" dirty="0">
                <a:solidFill>
                  <a:srgbClr val="FFFFFF"/>
                </a:solidFill>
              </a:rPr>
              <a:t> до </a:t>
            </a:r>
            <a:r>
              <a:rPr lang="ru-RU" altLang="ru-RU" sz="3600" dirty="0" err="1">
                <a:solidFill>
                  <a:srgbClr val="FFFFFF"/>
                </a:solidFill>
              </a:rPr>
              <a:t>самостійної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роботи</a:t>
            </a:r>
            <a:r>
              <a:rPr lang="ru-RU" altLang="ru-RU" sz="3600" dirty="0">
                <a:solidFill>
                  <a:srgbClr val="FFFFFF"/>
                </a:solidFill>
              </a:rPr>
              <a:t> за </a:t>
            </a:r>
            <a:r>
              <a:rPr lang="ru-RU" altLang="ru-RU" sz="3600" dirty="0" err="1">
                <a:solidFill>
                  <a:srgbClr val="FFFFFF"/>
                </a:solidFill>
              </a:rPr>
              <a:t>рахунок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сполучення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даної</a:t>
            </a:r>
            <a:r>
              <a:rPr lang="ru-RU" altLang="ru-RU" sz="3600" dirty="0">
                <a:solidFill>
                  <a:srgbClr val="FFFFFF"/>
                </a:solidFill>
              </a:rPr>
              <a:t> теми з </a:t>
            </a:r>
            <a:r>
              <a:rPr lang="ru-RU" altLang="ru-RU" sz="3600" dirty="0" err="1">
                <a:solidFill>
                  <a:srgbClr val="FFFFFF"/>
                </a:solidFill>
              </a:rPr>
              <a:t>майбутнім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фахом</a:t>
            </a:r>
            <a:r>
              <a:rPr lang="ru-RU" altLang="ru-RU" sz="3600" dirty="0">
                <a:solidFill>
                  <a:srgbClr val="FFFFFF"/>
                </a:solidFill>
              </a:rPr>
              <a:t> слухача, </a:t>
            </a:r>
            <a:r>
              <a:rPr lang="ru-RU" altLang="ru-RU" sz="3600" dirty="0" err="1">
                <a:solidFill>
                  <a:srgbClr val="FFFFFF"/>
                </a:solidFill>
              </a:rPr>
              <a:t>його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професійною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діяльністю</a:t>
            </a:r>
            <a:r>
              <a:rPr lang="ru-RU" altLang="ru-RU" sz="3600" dirty="0">
                <a:solidFill>
                  <a:srgbClr val="FFFFFF"/>
                </a:solidFill>
              </a:rPr>
              <a:t>;</a:t>
            </a:r>
          </a:p>
          <a:p>
            <a:pPr lvl="0" defTabSz="457200">
              <a:spcBef>
                <a:spcPct val="50000"/>
              </a:spcBef>
            </a:pPr>
            <a:r>
              <a:rPr lang="ru-RU" altLang="ru-RU" sz="3600" dirty="0">
                <a:solidFill>
                  <a:srgbClr val="FFFFFF"/>
                </a:solidFill>
              </a:rPr>
              <a:t>•	</a:t>
            </a:r>
            <a:r>
              <a:rPr lang="ru-RU" altLang="ru-RU" sz="3600" dirty="0" err="1">
                <a:solidFill>
                  <a:srgbClr val="FFFFFF"/>
                </a:solidFill>
              </a:rPr>
              <a:t>Розробка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варіантів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творчих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завдань</a:t>
            </a:r>
            <a:r>
              <a:rPr lang="ru-RU" altLang="ru-RU" sz="3600" dirty="0">
                <a:solidFill>
                  <a:srgbClr val="FFFFFF"/>
                </a:solidFill>
              </a:rPr>
              <a:t>;</a:t>
            </a:r>
          </a:p>
          <a:p>
            <a:pPr lvl="0" defTabSz="457200">
              <a:spcBef>
                <a:spcPct val="50000"/>
              </a:spcBef>
            </a:pPr>
            <a:r>
              <a:rPr lang="ru-RU" altLang="ru-RU" sz="3600" dirty="0">
                <a:solidFill>
                  <a:srgbClr val="FFFFFF"/>
                </a:solidFill>
              </a:rPr>
              <a:t>•	</a:t>
            </a:r>
            <a:r>
              <a:rPr lang="ru-RU" altLang="ru-RU" sz="3600" dirty="0" err="1">
                <a:solidFill>
                  <a:srgbClr val="FFFFFF"/>
                </a:solidFill>
              </a:rPr>
              <a:t>Залучення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студентів</a:t>
            </a:r>
            <a:r>
              <a:rPr lang="ru-RU" altLang="ru-RU" sz="3600" dirty="0">
                <a:solidFill>
                  <a:srgbClr val="FFFFFF"/>
                </a:solidFill>
              </a:rPr>
              <a:t> до </a:t>
            </a:r>
            <a:r>
              <a:rPr lang="ru-RU" altLang="ru-RU" sz="3600" dirty="0" err="1">
                <a:solidFill>
                  <a:srgbClr val="FFFFFF"/>
                </a:solidFill>
              </a:rPr>
              <a:t>науково-дослідної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роботи</a:t>
            </a:r>
            <a:r>
              <a:rPr lang="ru-RU" altLang="ru-RU" sz="3600" dirty="0">
                <a:solidFill>
                  <a:srgbClr val="FFFFFF"/>
                </a:solidFill>
              </a:rPr>
              <a:t>;</a:t>
            </a:r>
          </a:p>
          <a:p>
            <a:pPr lvl="0" defTabSz="457200">
              <a:spcBef>
                <a:spcPct val="50000"/>
              </a:spcBef>
            </a:pPr>
            <a:r>
              <a:rPr lang="ru-RU" altLang="ru-RU" sz="3600" dirty="0">
                <a:solidFill>
                  <a:srgbClr val="FFFFFF"/>
                </a:solidFill>
              </a:rPr>
              <a:t>•	</a:t>
            </a:r>
            <a:r>
              <a:rPr lang="ru-RU" altLang="ru-RU" sz="3600" dirty="0" err="1">
                <a:solidFill>
                  <a:srgbClr val="FFFFFF"/>
                </a:solidFill>
              </a:rPr>
              <a:t>Поточний</a:t>
            </a:r>
            <a:r>
              <a:rPr lang="ru-RU" altLang="ru-RU" sz="3600" dirty="0">
                <a:solidFill>
                  <a:srgbClr val="FFFFFF"/>
                </a:solidFill>
              </a:rPr>
              <a:t> контроль </a:t>
            </a:r>
            <a:r>
              <a:rPr lang="ru-RU" altLang="ru-RU" sz="3600" dirty="0" err="1">
                <a:solidFill>
                  <a:srgbClr val="FFFFFF"/>
                </a:solidFill>
              </a:rPr>
              <a:t>самостійної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роботи</a:t>
            </a:r>
            <a:r>
              <a:rPr lang="ru-RU" altLang="ru-RU" sz="3600" dirty="0">
                <a:solidFill>
                  <a:srgbClr val="FFFFFF"/>
                </a:solidFill>
              </a:rPr>
              <a:t> студента;</a:t>
            </a:r>
          </a:p>
          <a:p>
            <a:pPr marL="571500" lvl="0" indent="-571500" defTabSz="4572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ru-RU" altLang="ru-RU" sz="3600" dirty="0" err="1">
                <a:solidFill>
                  <a:srgbClr val="FFFFFF"/>
                </a:solidFill>
              </a:rPr>
              <a:t>Залучення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студентів</a:t>
            </a:r>
            <a:r>
              <a:rPr lang="ru-RU" altLang="ru-RU" sz="3600" dirty="0">
                <a:solidFill>
                  <a:srgbClr val="FFFFFF"/>
                </a:solidFill>
              </a:rPr>
              <a:t> до </a:t>
            </a:r>
            <a:r>
              <a:rPr lang="ru-RU" altLang="ru-RU" sz="3600" dirty="0" err="1">
                <a:solidFill>
                  <a:srgbClr val="FFFFFF"/>
                </a:solidFill>
              </a:rPr>
              <a:t>підготовки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семінарів</a:t>
            </a:r>
            <a:r>
              <a:rPr lang="ru-RU" altLang="ru-RU" sz="3600" dirty="0">
                <a:solidFill>
                  <a:srgbClr val="FFFFFF"/>
                </a:solidFill>
              </a:rPr>
              <a:t>, </a:t>
            </a:r>
            <a:r>
              <a:rPr lang="ru-RU" altLang="ru-RU" sz="3600" dirty="0" err="1">
                <a:solidFill>
                  <a:srgbClr val="FFFFFF"/>
                </a:solidFill>
              </a:rPr>
              <a:t>ділових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ігор</a:t>
            </a:r>
            <a:r>
              <a:rPr lang="ru-RU" altLang="ru-RU" sz="3600" dirty="0">
                <a:solidFill>
                  <a:srgbClr val="FFFFFF"/>
                </a:solidFill>
              </a:rPr>
              <a:t>, </a:t>
            </a:r>
            <a:r>
              <a:rPr lang="ru-RU" altLang="ru-RU" sz="3600" dirty="0" err="1">
                <a:solidFill>
                  <a:srgbClr val="FFFFFF"/>
                </a:solidFill>
              </a:rPr>
              <a:t>круглих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столів</a:t>
            </a:r>
            <a:r>
              <a:rPr lang="ru-RU" altLang="ru-RU" sz="3600" dirty="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2751978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83278" y="1293756"/>
            <a:ext cx="105156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 algn="just" defTabSz="457200">
              <a:spcBef>
                <a:spcPct val="50000"/>
              </a:spcBef>
            </a:pPr>
            <a:r>
              <a:rPr lang="ru-RU" altLang="ru-RU" sz="3600" dirty="0">
                <a:solidFill>
                  <a:srgbClr val="FFFFFF"/>
                </a:solidFill>
              </a:rPr>
              <a:t>Проблема </a:t>
            </a:r>
            <a:r>
              <a:rPr lang="ru-RU" altLang="ru-RU" sz="3600" dirty="0" err="1">
                <a:solidFill>
                  <a:srgbClr val="FFFFFF"/>
                </a:solidFill>
              </a:rPr>
              <a:t>активізації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пізнавальної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діяльності</a:t>
            </a:r>
            <a:r>
              <a:rPr lang="ru-RU" altLang="ru-RU" sz="3600" dirty="0">
                <a:solidFill>
                  <a:srgbClr val="FFFFFF"/>
                </a:solidFill>
              </a:rPr>
              <a:t> студента – </a:t>
            </a:r>
            <a:r>
              <a:rPr lang="ru-RU" altLang="ru-RU" sz="3600" dirty="0" err="1">
                <a:solidFill>
                  <a:srgbClr val="FFFFFF"/>
                </a:solidFill>
              </a:rPr>
              <a:t>це</a:t>
            </a:r>
            <a:r>
              <a:rPr lang="ru-RU" altLang="ru-RU" sz="3600" dirty="0">
                <a:solidFill>
                  <a:srgbClr val="FFFFFF"/>
                </a:solidFill>
              </a:rPr>
              <a:t> проблема </a:t>
            </a:r>
            <a:r>
              <a:rPr lang="ru-RU" altLang="ru-RU" sz="3600" dirty="0" err="1">
                <a:solidFill>
                  <a:srgbClr val="FFFFFF"/>
                </a:solidFill>
              </a:rPr>
              <a:t>активізації</a:t>
            </a:r>
            <a:r>
              <a:rPr lang="ru-RU" altLang="ru-RU" sz="3600" dirty="0">
                <a:solidFill>
                  <a:srgbClr val="FFFFFF"/>
                </a:solidFill>
              </a:rPr>
              <a:t>, </a:t>
            </a:r>
            <a:r>
              <a:rPr lang="ru-RU" altLang="ru-RU" sz="3600" dirty="0" err="1">
                <a:solidFill>
                  <a:srgbClr val="FFFFFF"/>
                </a:solidFill>
              </a:rPr>
              <a:t>ефективного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функціонування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всіх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психічних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процесів</a:t>
            </a:r>
            <a:r>
              <a:rPr lang="ru-RU" altLang="ru-RU" sz="3600" dirty="0">
                <a:solidFill>
                  <a:srgbClr val="FFFFFF"/>
                </a:solidFill>
              </a:rPr>
              <a:t>, </a:t>
            </a:r>
            <a:r>
              <a:rPr lang="ru-RU" altLang="ru-RU" sz="3600" dirty="0" err="1">
                <a:solidFill>
                  <a:srgbClr val="FFFFFF"/>
                </a:solidFill>
              </a:rPr>
              <a:t>гармонічного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розвитку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властивостей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особистості</a:t>
            </a:r>
            <a:r>
              <a:rPr lang="ru-RU" altLang="ru-RU" sz="3600" dirty="0">
                <a:solidFill>
                  <a:srgbClr val="FFFFFF"/>
                </a:solidFill>
              </a:rPr>
              <a:t> студента, </a:t>
            </a:r>
            <a:r>
              <a:rPr lang="ru-RU" altLang="ru-RU" sz="3600" dirty="0" err="1">
                <a:solidFill>
                  <a:srgbClr val="FFFFFF"/>
                </a:solidFill>
              </a:rPr>
              <a:t>його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відповідних</a:t>
            </a:r>
            <a:r>
              <a:rPr lang="ru-RU" altLang="ru-RU" sz="3600" dirty="0">
                <a:solidFill>
                  <a:srgbClr val="FFFFFF"/>
                </a:solidFill>
              </a:rPr>
              <a:t> потреб, </a:t>
            </a:r>
            <a:r>
              <a:rPr lang="ru-RU" altLang="ru-RU" sz="3600" dirty="0" err="1">
                <a:solidFill>
                  <a:srgbClr val="FFFFFF"/>
                </a:solidFill>
              </a:rPr>
              <a:t>формування</a:t>
            </a:r>
            <a:r>
              <a:rPr lang="ru-RU" altLang="ru-RU" sz="3600" dirty="0">
                <a:solidFill>
                  <a:srgbClr val="FFFFFF"/>
                </a:solidFill>
              </a:rPr>
              <a:t> </a:t>
            </a:r>
            <a:r>
              <a:rPr lang="ru-RU" altLang="ru-RU" sz="3600" dirty="0" err="1">
                <a:solidFill>
                  <a:srgbClr val="FFFFFF"/>
                </a:solidFill>
              </a:rPr>
              <a:t>мотивації</a:t>
            </a:r>
            <a:r>
              <a:rPr lang="ru-RU" altLang="ru-RU" sz="3600" dirty="0">
                <a:solidFill>
                  <a:srgbClr val="FFFFFF"/>
                </a:solidFill>
              </a:rPr>
              <a:t>.</a:t>
            </a:r>
            <a:endParaRPr kumimoji="0" lang="uk-UA" altLang="ru-RU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39479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443732" y="2117333"/>
            <a:ext cx="9087395" cy="1143000"/>
          </a:xfrm>
        </p:spPr>
        <p:txBody>
          <a:bodyPr/>
          <a:lstStyle/>
          <a:p>
            <a:r>
              <a:rPr lang="uk-UA" sz="8000" b="1" dirty="0" smtClean="0">
                <a:effectLst/>
                <a:latin typeface="+mn-lt"/>
              </a:rPr>
              <a:t>Дякую за увагу!</a:t>
            </a:r>
            <a:endParaRPr lang="ru-RU" sz="8000" b="1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9539257"/>
      </p:ext>
    </p:extLst>
  </p:cSld>
  <p:clrMapOvr>
    <a:masterClrMapping/>
  </p:clrMapOvr>
</p:sld>
</file>

<file path=ppt/theme/theme1.xml><?xml version="1.0" encoding="utf-8"?>
<a:theme xmlns:a="http://schemas.openxmlformats.org/drawingml/2006/main" name="Синий обелиск">
  <a:themeElements>
    <a:clrScheme name="Синий обелиск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FFFF"/>
      </a:accent1>
      <a:accent2>
        <a:srgbClr val="3366FF"/>
      </a:accent2>
      <a:accent3>
        <a:srgbClr val="AAAAFF"/>
      </a:accent3>
      <a:accent4>
        <a:srgbClr val="DADADA"/>
      </a:accent4>
      <a:accent5>
        <a:srgbClr val="AAFFFF"/>
      </a:accent5>
      <a:accent6>
        <a:srgbClr val="2D5CE7"/>
      </a:accent6>
      <a:hlink>
        <a:srgbClr val="FF0033"/>
      </a:hlink>
      <a:folHlink>
        <a:srgbClr val="FFFF00"/>
      </a:folHlink>
    </a:clrScheme>
    <a:fontScheme name="Синий обелиск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Синий обелиск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FFFF"/>
        </a:accent1>
        <a:accent2>
          <a:srgbClr val="3366FF"/>
        </a:accent2>
        <a:accent3>
          <a:srgbClr val="AAAAFF"/>
        </a:accent3>
        <a:accent4>
          <a:srgbClr val="DADADA"/>
        </a:accent4>
        <a:accent5>
          <a:srgbClr val="AAFFFF"/>
        </a:accent5>
        <a:accent6>
          <a:srgbClr val="2D5CE7"/>
        </a:accent6>
        <a:hlink>
          <a:srgbClr val="FF0033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иний обелиск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66CCFF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5CB9E7"/>
        </a:accent6>
        <a:hlink>
          <a:srgbClr val="CC99FF"/>
        </a:hlink>
        <a:folHlink>
          <a:srgbClr val="00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иний обелиск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иний обелиск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009999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8A8A"/>
        </a:accent6>
        <a:hlink>
          <a:srgbClr val="6600CC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иний обелиск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CC66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B95C00"/>
        </a:accent6>
        <a:hlink>
          <a:srgbClr val="CC0000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963</Words>
  <Application>Microsoft Office PowerPoint</Application>
  <PresentationFormat>Произвольный</PresentationFormat>
  <Paragraphs>89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Синий обелиск</vt:lpstr>
      <vt:lpstr>Ефективність запровадження інтерактивних форм і методів навчання.</vt:lpstr>
      <vt:lpstr>Навчання без роздумів – шкідливе, роздуми без навчання – небезпечні. Конфуцій.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Провідні форми організації навчання у вищій школі.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Дякую за увагу!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Мотивація до навчальної діяльности.</dc:title>
  <dc:creator>Складановский Антон Игоревич</dc:creator>
  <cp:lastModifiedBy>marina</cp:lastModifiedBy>
  <cp:revision>28</cp:revision>
  <dcterms:created xsi:type="dcterms:W3CDTF">2020-02-27T14:27:08Z</dcterms:created>
  <dcterms:modified xsi:type="dcterms:W3CDTF">2020-02-27T15:51:02Z</dcterms:modified>
</cp:coreProperties>
</file>