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72" r:id="rId10"/>
    <p:sldId id="274" r:id="rId11"/>
    <p:sldId id="265" r:id="rId12"/>
    <p:sldId id="266" r:id="rId13"/>
    <p:sldId id="267" r:id="rId14"/>
    <p:sldId id="270" r:id="rId15"/>
    <p:sldId id="268" r:id="rId16"/>
    <p:sldId id="269" r:id="rId17"/>
    <p:sldId id="271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-618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/>
          <p:cNvGrpSpPr>
            <a:grpSpLocks/>
          </p:cNvGrpSpPr>
          <p:nvPr/>
        </p:nvGrpSpPr>
        <p:grpSpPr bwMode="auto">
          <a:xfrm>
            <a:off x="-1380067" y="1552576"/>
            <a:ext cx="13572067" cy="5305425"/>
            <a:chOff x="-652" y="978"/>
            <a:chExt cx="6412" cy="3342"/>
          </a:xfrm>
        </p:grpSpPr>
        <p:sp>
          <p:nvSpPr>
            <p:cNvPr id="4099" name="Freeform 3"/>
            <p:cNvSpPr>
              <a:spLocks/>
            </p:cNvSpPr>
            <p:nvPr/>
          </p:nvSpPr>
          <p:spPr bwMode="auto">
            <a:xfrm>
              <a:off x="2061" y="1707"/>
              <a:ext cx="3699" cy="2613"/>
            </a:xfrm>
            <a:custGeom>
              <a:avLst/>
              <a:gdLst>
                <a:gd name="T0" fmla="*/ 1523 w 3699"/>
                <a:gd name="T1" fmla="*/ 2611 h 2613"/>
                <a:gd name="T2" fmla="*/ 3698 w 3699"/>
                <a:gd name="T3" fmla="*/ 2612 h 2613"/>
                <a:gd name="T4" fmla="*/ 3698 w 3699"/>
                <a:gd name="T5" fmla="*/ 2228 h 2613"/>
                <a:gd name="T6" fmla="*/ 0 w 3699"/>
                <a:gd name="T7" fmla="*/ 0 h 2613"/>
                <a:gd name="T8" fmla="*/ 160 w 3699"/>
                <a:gd name="T9" fmla="*/ 118 h 2613"/>
                <a:gd name="T10" fmla="*/ 292 w 3699"/>
                <a:gd name="T11" fmla="*/ 219 h 2613"/>
                <a:gd name="T12" fmla="*/ 441 w 3699"/>
                <a:gd name="T13" fmla="*/ 347 h 2613"/>
                <a:gd name="T14" fmla="*/ 585 w 3699"/>
                <a:gd name="T15" fmla="*/ 482 h 2613"/>
                <a:gd name="T16" fmla="*/ 796 w 3699"/>
                <a:gd name="T17" fmla="*/ 711 h 2613"/>
                <a:gd name="T18" fmla="*/ 983 w 3699"/>
                <a:gd name="T19" fmla="*/ 955 h 2613"/>
                <a:gd name="T20" fmla="*/ 1119 w 3699"/>
                <a:gd name="T21" fmla="*/ 1168 h 2613"/>
                <a:gd name="T22" fmla="*/ 1238 w 3699"/>
                <a:gd name="T23" fmla="*/ 1388 h 2613"/>
                <a:gd name="T24" fmla="*/ 1331 w 3699"/>
                <a:gd name="T25" fmla="*/ 1608 h 2613"/>
                <a:gd name="T26" fmla="*/ 1400 w 3699"/>
                <a:gd name="T27" fmla="*/ 1809 h 2613"/>
                <a:gd name="T28" fmla="*/ 1447 w 3699"/>
                <a:gd name="T29" fmla="*/ 1979 h 2613"/>
                <a:gd name="T30" fmla="*/ 1490 w 3699"/>
                <a:gd name="T31" fmla="*/ 2190 h 2613"/>
                <a:gd name="T32" fmla="*/ 1511 w 3699"/>
                <a:gd name="T33" fmla="*/ 2374 h 2613"/>
                <a:gd name="T34" fmla="*/ 1523 w 3699"/>
                <a:gd name="T35" fmla="*/ 2611 h 2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99" h="2613">
                  <a:moveTo>
                    <a:pt x="1523" y="2611"/>
                  </a:moveTo>
                  <a:lnTo>
                    <a:pt x="3698" y="2612"/>
                  </a:lnTo>
                  <a:lnTo>
                    <a:pt x="3698" y="2228"/>
                  </a:lnTo>
                  <a:lnTo>
                    <a:pt x="0" y="0"/>
                  </a:lnTo>
                  <a:lnTo>
                    <a:pt x="160" y="118"/>
                  </a:lnTo>
                  <a:lnTo>
                    <a:pt x="292" y="219"/>
                  </a:lnTo>
                  <a:lnTo>
                    <a:pt x="441" y="347"/>
                  </a:lnTo>
                  <a:lnTo>
                    <a:pt x="585" y="482"/>
                  </a:lnTo>
                  <a:lnTo>
                    <a:pt x="796" y="711"/>
                  </a:lnTo>
                  <a:lnTo>
                    <a:pt x="983" y="955"/>
                  </a:lnTo>
                  <a:lnTo>
                    <a:pt x="1119" y="1168"/>
                  </a:lnTo>
                  <a:lnTo>
                    <a:pt x="1238" y="1388"/>
                  </a:lnTo>
                  <a:lnTo>
                    <a:pt x="1331" y="1608"/>
                  </a:lnTo>
                  <a:lnTo>
                    <a:pt x="1400" y="1809"/>
                  </a:lnTo>
                  <a:lnTo>
                    <a:pt x="1447" y="1979"/>
                  </a:lnTo>
                  <a:lnTo>
                    <a:pt x="1490" y="2190"/>
                  </a:lnTo>
                  <a:lnTo>
                    <a:pt x="1511" y="2374"/>
                  </a:lnTo>
                  <a:lnTo>
                    <a:pt x="1523" y="2611"/>
                  </a:lnTo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 sz="1800"/>
            </a:p>
          </p:txBody>
        </p:sp>
        <p:sp>
          <p:nvSpPr>
            <p:cNvPr id="4100" name="Arc 4"/>
            <p:cNvSpPr>
              <a:spLocks/>
            </p:cNvSpPr>
            <p:nvPr/>
          </p:nvSpPr>
          <p:spPr bwMode="auto">
            <a:xfrm>
              <a:off x="-652" y="978"/>
              <a:ext cx="4237" cy="3342"/>
            </a:xfrm>
            <a:custGeom>
              <a:avLst/>
              <a:gdLst>
                <a:gd name="G0" fmla="+- 0 0 0"/>
                <a:gd name="G1" fmla="+- 21231 0 0"/>
                <a:gd name="G2" fmla="+- 21600 0 0"/>
                <a:gd name="T0" fmla="*/ 3977 w 21600"/>
                <a:gd name="T1" fmla="*/ 0 h 21231"/>
                <a:gd name="T2" fmla="*/ 21600 w 21600"/>
                <a:gd name="T3" fmla="*/ 21231 h 21231"/>
                <a:gd name="T4" fmla="*/ 0 w 21600"/>
                <a:gd name="T5" fmla="*/ 21231 h 21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231" fill="none" extrusionOk="0">
                  <a:moveTo>
                    <a:pt x="3976" y="0"/>
                  </a:moveTo>
                  <a:cubicBezTo>
                    <a:pt x="14194" y="1914"/>
                    <a:pt x="21600" y="10835"/>
                    <a:pt x="21600" y="21231"/>
                  </a:cubicBezTo>
                </a:path>
                <a:path w="21600" h="21231" stroke="0" extrusionOk="0">
                  <a:moveTo>
                    <a:pt x="3976" y="0"/>
                  </a:moveTo>
                  <a:cubicBezTo>
                    <a:pt x="14194" y="1914"/>
                    <a:pt x="21600" y="10835"/>
                    <a:pt x="21600" y="21231"/>
                  </a:cubicBezTo>
                  <a:lnTo>
                    <a:pt x="0" y="21231"/>
                  </a:lnTo>
                  <a:close/>
                </a:path>
              </a:pathLst>
            </a:custGeom>
            <a:noFill/>
            <a:ln w="12700" cap="rnd">
              <a:solidFill>
                <a:schemeClr val="accent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sz="1800"/>
            </a:p>
          </p:txBody>
        </p:sp>
      </p:grpSp>
      <p:sp>
        <p:nvSpPr>
          <p:cNvPr id="4101" name="Rectangle 5"/>
          <p:cNvSpPr>
            <a:spLocks noGrp="1" noChangeArrowheads="1"/>
          </p:cNvSpPr>
          <p:nvPr>
            <p:ph type="ctrTitle" sz="quarter"/>
          </p:nvPr>
        </p:nvSpPr>
        <p:spPr>
          <a:xfrm>
            <a:off x="1725084" y="762000"/>
            <a:ext cx="10363200" cy="1143000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ru-RU" altLang="ru-RU" noProof="0" smtClean="0"/>
              <a:t>Образец заголовка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914400" y="3429000"/>
            <a:ext cx="8534400" cy="1752600"/>
          </a:xfrm>
        </p:spPr>
        <p:txBody>
          <a:bodyPr lIns="92075" tIns="46038" rIns="92075" bIns="46038" anchor="ctr"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ru-RU" altLang="ru-RU" noProof="0" smtClean="0"/>
              <a:t>Образец подзаголовка</a:t>
            </a: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105" name="Rectangle 9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44C54794-B4B3-46CD-A9A9-5131A56254E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32304920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3B82FE-E175-4F26-BE2F-18467FAC6C6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1528222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9CEC70-2D57-4F30-899B-5B8FB2EB4F1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40996455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228B99-B6F7-40C1-A326-0FDC4E41791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16624266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2634F3-8634-4790-B410-D9F59F41798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5547562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119DA8-8276-4240-ABDF-738E329C9D9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2903917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C55615-F0D0-4A45-9BC3-506A3166283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106685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3A1497-040A-44BA-84C3-5451AF0F509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235357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2309EA-B686-43EB-AEE5-344B81F5686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13438621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847CFB-D1F5-4570-A7CF-A5266910591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39593743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73DCC6-32B4-424B-AB87-938AA066B9C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1160765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2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1026"/>
          <p:cNvGrpSpPr>
            <a:grpSpLocks/>
          </p:cNvGrpSpPr>
          <p:nvPr/>
        </p:nvGrpSpPr>
        <p:grpSpPr bwMode="auto">
          <a:xfrm>
            <a:off x="0" y="1588"/>
            <a:ext cx="12177184" cy="6845300"/>
            <a:chOff x="0" y="1"/>
            <a:chExt cx="5753" cy="4312"/>
          </a:xfrm>
        </p:grpSpPr>
        <p:sp>
          <p:nvSpPr>
            <p:cNvPr id="3075" name="Freeform 1027"/>
            <p:cNvSpPr>
              <a:spLocks/>
            </p:cNvSpPr>
            <p:nvPr/>
          </p:nvSpPr>
          <p:spPr bwMode="auto">
            <a:xfrm>
              <a:off x="3394" y="999"/>
              <a:ext cx="2359" cy="3314"/>
            </a:xfrm>
            <a:custGeom>
              <a:avLst/>
              <a:gdLst>
                <a:gd name="T0" fmla="*/ 1905 w 2359"/>
                <a:gd name="T1" fmla="*/ 3312 h 3314"/>
                <a:gd name="T2" fmla="*/ 2358 w 2359"/>
                <a:gd name="T3" fmla="*/ 3313 h 3314"/>
                <a:gd name="T4" fmla="*/ 2358 w 2359"/>
                <a:gd name="T5" fmla="*/ 1437 h 3314"/>
                <a:gd name="T6" fmla="*/ 0 w 2359"/>
                <a:gd name="T7" fmla="*/ 0 h 3314"/>
                <a:gd name="T8" fmla="*/ 201 w 2359"/>
                <a:gd name="T9" fmla="*/ 150 h 3314"/>
                <a:gd name="T10" fmla="*/ 366 w 2359"/>
                <a:gd name="T11" fmla="*/ 279 h 3314"/>
                <a:gd name="T12" fmla="*/ 552 w 2359"/>
                <a:gd name="T13" fmla="*/ 441 h 3314"/>
                <a:gd name="T14" fmla="*/ 732 w 2359"/>
                <a:gd name="T15" fmla="*/ 612 h 3314"/>
                <a:gd name="T16" fmla="*/ 996 w 2359"/>
                <a:gd name="T17" fmla="*/ 903 h 3314"/>
                <a:gd name="T18" fmla="*/ 1230 w 2359"/>
                <a:gd name="T19" fmla="*/ 1212 h 3314"/>
                <a:gd name="T20" fmla="*/ 1400 w 2359"/>
                <a:gd name="T21" fmla="*/ 1482 h 3314"/>
                <a:gd name="T22" fmla="*/ 1548 w 2359"/>
                <a:gd name="T23" fmla="*/ 1761 h 3314"/>
                <a:gd name="T24" fmla="*/ 1665 w 2359"/>
                <a:gd name="T25" fmla="*/ 2040 h 3314"/>
                <a:gd name="T26" fmla="*/ 1751 w 2359"/>
                <a:gd name="T27" fmla="*/ 2295 h 3314"/>
                <a:gd name="T28" fmla="*/ 1809 w 2359"/>
                <a:gd name="T29" fmla="*/ 2511 h 3314"/>
                <a:gd name="T30" fmla="*/ 1863 w 2359"/>
                <a:gd name="T31" fmla="*/ 2778 h 3314"/>
                <a:gd name="T32" fmla="*/ 1890 w 2359"/>
                <a:gd name="T33" fmla="*/ 3012 h 3314"/>
                <a:gd name="T34" fmla="*/ 1905 w 2359"/>
                <a:gd name="T35" fmla="*/ 3312 h 3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59" h="3314">
                  <a:moveTo>
                    <a:pt x="1905" y="3312"/>
                  </a:moveTo>
                  <a:lnTo>
                    <a:pt x="2358" y="3313"/>
                  </a:lnTo>
                  <a:lnTo>
                    <a:pt x="2358" y="1437"/>
                  </a:lnTo>
                  <a:lnTo>
                    <a:pt x="0" y="0"/>
                  </a:lnTo>
                  <a:lnTo>
                    <a:pt x="201" y="150"/>
                  </a:lnTo>
                  <a:lnTo>
                    <a:pt x="366" y="279"/>
                  </a:lnTo>
                  <a:lnTo>
                    <a:pt x="552" y="441"/>
                  </a:lnTo>
                  <a:lnTo>
                    <a:pt x="732" y="612"/>
                  </a:lnTo>
                  <a:lnTo>
                    <a:pt x="996" y="903"/>
                  </a:lnTo>
                  <a:lnTo>
                    <a:pt x="1230" y="1212"/>
                  </a:lnTo>
                  <a:lnTo>
                    <a:pt x="1400" y="1482"/>
                  </a:lnTo>
                  <a:lnTo>
                    <a:pt x="1548" y="1761"/>
                  </a:lnTo>
                  <a:lnTo>
                    <a:pt x="1665" y="2040"/>
                  </a:lnTo>
                  <a:lnTo>
                    <a:pt x="1751" y="2295"/>
                  </a:lnTo>
                  <a:lnTo>
                    <a:pt x="1809" y="2511"/>
                  </a:lnTo>
                  <a:lnTo>
                    <a:pt x="1863" y="2778"/>
                  </a:lnTo>
                  <a:lnTo>
                    <a:pt x="1890" y="3012"/>
                  </a:lnTo>
                  <a:lnTo>
                    <a:pt x="1905" y="3312"/>
                  </a:lnTo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 sz="1800"/>
            </a:p>
          </p:txBody>
        </p:sp>
        <p:sp>
          <p:nvSpPr>
            <p:cNvPr id="3076" name="Arc 1028"/>
            <p:cNvSpPr>
              <a:spLocks/>
            </p:cNvSpPr>
            <p:nvPr/>
          </p:nvSpPr>
          <p:spPr bwMode="auto">
            <a:xfrm>
              <a:off x="0" y="1"/>
              <a:ext cx="5298" cy="4312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2700" cap="rnd">
              <a:solidFill>
                <a:schemeClr val="accent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sz="1800"/>
            </a:p>
          </p:txBody>
        </p:sp>
      </p:grpSp>
      <p:sp>
        <p:nvSpPr>
          <p:cNvPr id="3077" name="Rectangle 1029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3078" name="Rectangle 103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 altLang="ru-RU"/>
          </a:p>
        </p:txBody>
      </p:sp>
      <p:sp>
        <p:nvSpPr>
          <p:cNvPr id="3079" name="Rectangle 103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 altLang="ru-RU"/>
          </a:p>
        </p:txBody>
      </p:sp>
      <p:sp>
        <p:nvSpPr>
          <p:cNvPr id="3080" name="Rectangle 103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2801E17-81FC-41A1-8D1F-B92919DA3130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3081" name="Rectangle 103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</p:spTree>
    <p:extLst>
      <p:ext uri="{BB962C8B-B14F-4D97-AF65-F5344CB8AC3E}">
        <p14:creationId xmlns="" xmlns:p14="http://schemas.microsoft.com/office/powerpoint/2010/main" val="144892576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Char char="l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SzPct val="9000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anose="05000000000000000000" pitchFamily="2" charset="2"/>
        <a:buChar char="l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39634" y="1142999"/>
            <a:ext cx="11375038" cy="2350699"/>
          </a:xfrm>
        </p:spPr>
        <p:txBody>
          <a:bodyPr/>
          <a:lstStyle/>
          <a:p>
            <a:r>
              <a:rPr lang="uk-UA" b="1" dirty="0">
                <a:effectLst/>
              </a:rPr>
              <a:t>Вплив стилю педагогічного спілкування на ефективність навчання.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r>
              <a:rPr lang="uk-UA" b="1" dirty="0">
                <a:effectLst/>
              </a:rPr>
              <a:t>Розвиток креативності.</a:t>
            </a:r>
            <a:endParaRPr lang="uk-UA" altLang="ru-RU" sz="5400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730931" y="3899263"/>
            <a:ext cx="7315200" cy="1752600"/>
          </a:xfrm>
        </p:spPr>
        <p:txBody>
          <a:bodyPr/>
          <a:lstStyle/>
          <a:p>
            <a:pPr algn="l"/>
            <a:r>
              <a:rPr lang="ru-RU" altLang="ru-RU" dirty="0" err="1" smtClean="0">
                <a:solidFill>
                  <a:schemeClr val="folHlink"/>
                </a:solidFill>
              </a:rPr>
              <a:t>Складановська</a:t>
            </a:r>
            <a:r>
              <a:rPr lang="ru-RU" altLang="ru-RU" dirty="0" smtClean="0">
                <a:solidFill>
                  <a:schemeClr val="folHlink"/>
                </a:solidFill>
              </a:rPr>
              <a:t> М.Г.</a:t>
            </a:r>
          </a:p>
          <a:p>
            <a:pPr algn="l"/>
            <a:r>
              <a:rPr lang="uk-UA" altLang="ru-RU" dirty="0" smtClean="0">
                <a:solidFill>
                  <a:schemeClr val="folHlink"/>
                </a:solidFill>
              </a:rPr>
              <a:t>Доктор філософії,</a:t>
            </a:r>
          </a:p>
          <a:p>
            <a:pPr algn="l"/>
            <a:r>
              <a:rPr lang="uk-UA" altLang="ru-RU" dirty="0" smtClean="0">
                <a:solidFill>
                  <a:schemeClr val="folHlink"/>
                </a:solidFill>
              </a:rPr>
              <a:t>Керівник психологічної служби ПДАБА</a:t>
            </a:r>
            <a:endParaRPr lang="ru-RU" altLang="ru-RU" dirty="0">
              <a:solidFill>
                <a:schemeClr val="folHlin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541720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2159725" y="866503"/>
            <a:ext cx="9087395" cy="1143000"/>
          </a:xfrm>
        </p:spPr>
        <p:txBody>
          <a:bodyPr/>
          <a:lstStyle/>
          <a:p>
            <a:pPr algn="r"/>
            <a:r>
              <a:rPr lang="uk-UA" sz="3200" b="1" dirty="0" smtClean="0">
                <a:effectLst/>
              </a:rPr>
              <a:t>Навчання, впливаючи на розум, почуття і волю, гармонійно виховує цілісну людину.</a:t>
            </a:r>
            <a:r>
              <a:rPr lang="ru-RU" sz="3200" dirty="0">
                <a:effectLst/>
              </a:rPr>
              <a:t/>
            </a:r>
            <a:br>
              <a:rPr lang="ru-RU" sz="3200" dirty="0">
                <a:effectLst/>
              </a:rPr>
            </a:br>
            <a:r>
              <a:rPr lang="uk-UA" sz="3200" b="1" dirty="0" err="1" smtClean="0">
                <a:effectLst/>
              </a:rPr>
              <a:t>А.Дістервег</a:t>
            </a:r>
            <a:endParaRPr lang="ru-RU" sz="3200" b="1" dirty="0">
              <a:effectLst/>
              <a:latin typeface="+mn-lt"/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731520" y="2950028"/>
            <a:ext cx="10515600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 algn="just" defTabSz="457200">
              <a:spcBef>
                <a:spcPct val="50000"/>
              </a:spcBef>
            </a:pPr>
            <a:r>
              <a:rPr lang="uk-UA" sz="3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Вплив стилю педагогічного спілкування на ефективність інноваційного навчання не викликає сумніву ані у викладачів, ані у студентів.</a:t>
            </a:r>
          </a:p>
          <a:p>
            <a:pPr lvl="0" algn="just" defTabSz="457200">
              <a:spcBef>
                <a:spcPct val="50000"/>
              </a:spcBef>
            </a:pPr>
            <a:r>
              <a:rPr kumimoji="0" lang="uk-UA" alt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uLnTx/>
                <a:uFillTx/>
                <a:latin typeface="Times New Roman" panose="02020603050405020304" pitchFamily="18" charset="0"/>
                <a:cs typeface="+mn-cs"/>
              </a:rPr>
              <a:t>У</a:t>
            </a:r>
            <a:r>
              <a:rPr kumimoji="0" lang="uk-UA" altLang="ru-RU" sz="3600" b="0" i="0" u="none" strike="noStrike" kern="1200" cap="none" spc="0" normalizeH="0" noProof="0" dirty="0" smtClean="0">
                <a:ln>
                  <a:noFill/>
                </a:ln>
                <a:solidFill>
                  <a:srgbClr val="FFFFFF"/>
                </a:solidFill>
                <a:uLnTx/>
                <a:uFillTx/>
                <a:latin typeface="Times New Roman" panose="02020603050405020304" pitchFamily="18" charset="0"/>
                <a:cs typeface="+mn-cs"/>
              </a:rPr>
              <a:t> педагогічній психології існують різноманітні типології стилів педагогічного спілкування.</a:t>
            </a:r>
            <a:endParaRPr kumimoji="0" lang="uk-UA" altLang="ru-RU" sz="3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707449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843909" y="689415"/>
            <a:ext cx="10515600" cy="5632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altLang="ru-RU" sz="3600" dirty="0" smtClean="0">
                <a:solidFill>
                  <a:srgbClr val="FFFFFF"/>
                </a:solidFill>
                <a:latin typeface="Times New Roman"/>
              </a:rPr>
              <a:t>Наприклад</a:t>
            </a:r>
            <a:r>
              <a:rPr kumimoji="0" lang="uk-UA" alt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:</a:t>
            </a:r>
            <a:endParaRPr kumimoji="0" lang="uk-UA" altLang="ru-RU" sz="36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uk-UA" altLang="ru-RU" sz="3600" noProof="0" dirty="0" smtClean="0">
                <a:solidFill>
                  <a:srgbClr val="FFFFFF"/>
                </a:solidFill>
                <a:latin typeface="Times New Roman"/>
              </a:rPr>
              <a:t>«Монблан</a:t>
            </a:r>
            <a:r>
              <a:rPr lang="uk-UA" altLang="ru-RU" sz="3600" noProof="0" dirty="0" smtClean="0">
                <a:solidFill>
                  <a:srgbClr val="FFFFFF"/>
                </a:solidFill>
                <a:latin typeface="Times New Roman"/>
              </a:rPr>
              <a:t>» - </a:t>
            </a:r>
            <a:r>
              <a:rPr lang="uk-UA" altLang="ru-RU" sz="2800" noProof="0" dirty="0" smtClean="0">
                <a:solidFill>
                  <a:srgbClr val="FFFFFF"/>
                </a:solidFill>
                <a:latin typeface="Times New Roman"/>
              </a:rPr>
              <a:t>відсутність міжособистісної взаємодії</a:t>
            </a:r>
            <a:r>
              <a:rPr lang="uk-UA" altLang="ru-RU" sz="3600" noProof="0" dirty="0" smtClean="0">
                <a:solidFill>
                  <a:srgbClr val="FFFFFF"/>
                </a:solidFill>
                <a:latin typeface="Times New Roman"/>
              </a:rPr>
              <a:t>;</a:t>
            </a:r>
            <a:endParaRPr lang="uk-UA" altLang="ru-RU" sz="3600" noProof="0" dirty="0" smtClean="0">
              <a:solidFill>
                <a:srgbClr val="FFFFFF"/>
              </a:solidFill>
              <a:latin typeface="Times New Roman"/>
            </a:endParaRPr>
          </a:p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uk-UA" alt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«Китайська стіна</a:t>
            </a:r>
            <a:r>
              <a:rPr kumimoji="0" lang="uk-UA" alt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» - </a:t>
            </a:r>
            <a:r>
              <a:rPr kumimoji="0" lang="uk-UA" alt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слабкий зворотній зв’язок</a:t>
            </a:r>
            <a:r>
              <a:rPr kumimoji="0" lang="uk-UA" alt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;</a:t>
            </a:r>
            <a:endParaRPr kumimoji="0" lang="uk-UA" altLang="ru-RU" sz="36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uk-UA" altLang="ru-RU" sz="3600" dirty="0" smtClean="0">
                <a:solidFill>
                  <a:srgbClr val="FFFFFF"/>
                </a:solidFill>
                <a:latin typeface="Times New Roman"/>
              </a:rPr>
              <a:t>«Локатор</a:t>
            </a:r>
            <a:r>
              <a:rPr lang="uk-UA" altLang="ru-RU" sz="3600" dirty="0" smtClean="0">
                <a:solidFill>
                  <a:srgbClr val="FFFFFF"/>
                </a:solidFill>
                <a:latin typeface="Times New Roman"/>
              </a:rPr>
              <a:t>» - </a:t>
            </a:r>
            <a:r>
              <a:rPr lang="uk-UA" altLang="ru-RU" sz="2800" dirty="0" smtClean="0">
                <a:solidFill>
                  <a:srgbClr val="FFFFFF"/>
                </a:solidFill>
                <a:latin typeface="Times New Roman"/>
              </a:rPr>
              <a:t>диференційована увага, вибіркові стосунки</a:t>
            </a:r>
            <a:r>
              <a:rPr lang="uk-UA" altLang="ru-RU" sz="3600" dirty="0" smtClean="0">
                <a:solidFill>
                  <a:srgbClr val="FFFFFF"/>
                </a:solidFill>
                <a:latin typeface="Times New Roman"/>
              </a:rPr>
              <a:t>;</a:t>
            </a:r>
            <a:endParaRPr lang="uk-UA" altLang="ru-RU" sz="3600" dirty="0" smtClean="0">
              <a:solidFill>
                <a:srgbClr val="FFFFFF"/>
              </a:solidFill>
              <a:latin typeface="Times New Roman"/>
            </a:endParaRPr>
          </a:p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uk-UA" alt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«Тетерев</a:t>
            </a:r>
            <a:r>
              <a:rPr kumimoji="0" lang="uk-UA" alt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»</a:t>
            </a:r>
            <a:r>
              <a:rPr kumimoji="0" lang="uk-UA" altLang="ru-RU" sz="3600" b="0" i="0" u="none" strike="noStrike" kern="120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- </a:t>
            </a:r>
            <a:r>
              <a:rPr kumimoji="0" lang="uk-UA" altLang="ru-RU" sz="2800" b="0" i="0" u="none" strike="noStrike" kern="120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монологічна лекція, емоційна глухота</a:t>
            </a:r>
            <a:r>
              <a:rPr kumimoji="0" lang="uk-UA" alt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;</a:t>
            </a:r>
            <a:endParaRPr kumimoji="0" lang="uk-UA" altLang="ru-RU" sz="36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uk-UA" altLang="ru-RU" sz="3600" dirty="0" smtClean="0">
                <a:solidFill>
                  <a:srgbClr val="FFFFFF"/>
                </a:solidFill>
                <a:latin typeface="Times New Roman"/>
              </a:rPr>
              <a:t>«Гамлет</a:t>
            </a:r>
            <a:r>
              <a:rPr lang="uk-UA" altLang="ru-RU" sz="3600" dirty="0" smtClean="0">
                <a:solidFill>
                  <a:srgbClr val="FFFFFF"/>
                </a:solidFill>
                <a:latin typeface="Times New Roman"/>
              </a:rPr>
              <a:t>» - </a:t>
            </a:r>
            <a:r>
              <a:rPr lang="uk-UA" altLang="ru-RU" sz="2800" dirty="0" smtClean="0">
                <a:solidFill>
                  <a:srgbClr val="FFFFFF"/>
                </a:solidFill>
                <a:latin typeface="Times New Roman"/>
              </a:rPr>
              <a:t>загострена чуттєвість педагога</a:t>
            </a:r>
            <a:r>
              <a:rPr lang="uk-UA" altLang="ru-RU" sz="3600" dirty="0" smtClean="0">
                <a:solidFill>
                  <a:srgbClr val="FFFFFF"/>
                </a:solidFill>
                <a:latin typeface="Times New Roman"/>
              </a:rPr>
              <a:t>;</a:t>
            </a:r>
            <a:endParaRPr lang="uk-UA" altLang="ru-RU" sz="3600" dirty="0" smtClean="0">
              <a:solidFill>
                <a:srgbClr val="FFFFFF"/>
              </a:solidFill>
              <a:latin typeface="Times New Roman"/>
            </a:endParaRPr>
          </a:p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uk-UA" alt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«Союз</a:t>
            </a:r>
            <a:r>
              <a:rPr kumimoji="0" lang="uk-UA" alt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» - </a:t>
            </a:r>
            <a:r>
              <a:rPr kumimoji="0" lang="uk-UA" alt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активна</a:t>
            </a:r>
            <a:r>
              <a:rPr kumimoji="0" lang="uk-UA" altLang="ru-RU" sz="2800" b="0" i="0" u="none" strike="noStrike" kern="120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взаємодія</a:t>
            </a:r>
            <a:r>
              <a:rPr kumimoji="0" lang="uk-UA" alt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.</a:t>
            </a:r>
            <a:endParaRPr kumimoji="0" lang="uk-UA" altLang="ru-RU" sz="3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06841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817783" y="1198866"/>
            <a:ext cx="10515600" cy="5355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 algn="just" defTabSz="457200">
              <a:spcBef>
                <a:spcPct val="50000"/>
              </a:spcBef>
            </a:pPr>
            <a:r>
              <a:rPr lang="uk-UA" altLang="ru-RU" sz="3600" dirty="0" smtClean="0">
                <a:solidFill>
                  <a:srgbClr val="FFFFFF"/>
                </a:solidFill>
              </a:rPr>
              <a:t>Сучасне визначення стилю педагогічного спілкування як «суб’єкт-суб’єктне» наголошує на необхідності прямого і зворотного зв’язку «викладач-студент».</a:t>
            </a:r>
          </a:p>
          <a:p>
            <a:pPr lvl="0" algn="just" defTabSz="457200">
              <a:spcBef>
                <a:spcPct val="50000"/>
              </a:spcBef>
            </a:pPr>
            <a:r>
              <a:rPr lang="ru-RU" altLang="ru-RU" sz="3600" dirty="0" err="1">
                <a:solidFill>
                  <a:srgbClr val="FFFFFF"/>
                </a:solidFill>
              </a:rPr>
              <a:t>Хоча</a:t>
            </a:r>
            <a:r>
              <a:rPr lang="ru-RU" altLang="ru-RU" sz="3600" dirty="0">
                <a:solidFill>
                  <a:srgbClr val="FFFFFF"/>
                </a:solidFill>
              </a:rPr>
              <a:t> навряд </a:t>
            </a:r>
            <a:r>
              <a:rPr lang="ru-RU" altLang="ru-RU" sz="3600" dirty="0" err="1">
                <a:solidFill>
                  <a:srgbClr val="FFFFFF"/>
                </a:solidFill>
              </a:rPr>
              <a:t>чи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можна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назвати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новим</a:t>
            </a:r>
            <a:r>
              <a:rPr lang="ru-RU" altLang="ru-RU" sz="3600" dirty="0">
                <a:solidFill>
                  <a:srgbClr val="FFFFFF"/>
                </a:solidFill>
              </a:rPr>
              <a:t> типом для </a:t>
            </a:r>
            <a:r>
              <a:rPr lang="ru-RU" altLang="ru-RU" sz="3600" dirty="0" err="1">
                <a:solidFill>
                  <a:srgbClr val="FFFFFF"/>
                </a:solidFill>
              </a:rPr>
              <a:t>вітчизняної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педагогіки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такі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відносини</a:t>
            </a:r>
            <a:r>
              <a:rPr lang="ru-RU" altLang="ru-RU" sz="3600" dirty="0">
                <a:solidFill>
                  <a:srgbClr val="FFFFFF"/>
                </a:solidFill>
              </a:rPr>
              <a:t>. </a:t>
            </a:r>
            <a:r>
              <a:rPr lang="ru-RU" altLang="ru-RU" sz="3600" dirty="0" err="1">
                <a:solidFill>
                  <a:srgbClr val="FFFFFF"/>
                </a:solidFill>
              </a:rPr>
              <a:t>Кращим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представникам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вітчизняної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вищої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школи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завжди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були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притаманні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повага</a:t>
            </a:r>
            <a:r>
              <a:rPr lang="ru-RU" altLang="ru-RU" sz="3600" dirty="0">
                <a:solidFill>
                  <a:srgbClr val="FFFFFF"/>
                </a:solidFill>
              </a:rPr>
              <a:t> до студента, до </a:t>
            </a:r>
            <a:r>
              <a:rPr lang="ru-RU" altLang="ru-RU" sz="3600" dirty="0" err="1">
                <a:solidFill>
                  <a:srgbClr val="FFFFFF"/>
                </a:solidFill>
              </a:rPr>
              <a:t>його</a:t>
            </a:r>
            <a:r>
              <a:rPr lang="ru-RU" altLang="ru-RU" sz="3600" dirty="0">
                <a:solidFill>
                  <a:srgbClr val="FFFFFF"/>
                </a:solidFill>
              </a:rPr>
              <a:t> думок і </a:t>
            </a:r>
            <a:r>
              <a:rPr lang="ru-RU" altLang="ru-RU" sz="3600" dirty="0" err="1">
                <a:solidFill>
                  <a:srgbClr val="FFFFFF"/>
                </a:solidFill>
              </a:rPr>
              <a:t>потенційних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творчих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можливостей</a:t>
            </a:r>
            <a:r>
              <a:rPr lang="ru-RU" altLang="ru-RU" sz="3600" dirty="0">
                <a:solidFill>
                  <a:srgbClr val="FFFFFF"/>
                </a:solidFill>
              </a:rPr>
              <a:t>.</a:t>
            </a:r>
            <a:endParaRPr kumimoji="0" lang="uk-UA" altLang="ru-RU" sz="3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145116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817783" y="1198866"/>
            <a:ext cx="10515600" cy="5355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 algn="just" defTabSz="457200">
              <a:spcBef>
                <a:spcPct val="50000"/>
              </a:spcBef>
            </a:pPr>
            <a:r>
              <a:rPr lang="uk-UA" altLang="ru-RU" sz="3600" dirty="0" err="1" smtClean="0">
                <a:solidFill>
                  <a:srgbClr val="FFFFFF"/>
                </a:solidFill>
              </a:rPr>
              <a:t>Стресогенні</a:t>
            </a:r>
            <a:r>
              <a:rPr lang="uk-UA" altLang="ru-RU" sz="3600" dirty="0" smtClean="0">
                <a:solidFill>
                  <a:srgbClr val="FFFFFF"/>
                </a:solidFill>
              </a:rPr>
              <a:t> </a:t>
            </a:r>
            <a:r>
              <a:rPr lang="uk-UA" altLang="ru-RU" sz="3600" dirty="0">
                <a:solidFill>
                  <a:srgbClr val="FFFFFF"/>
                </a:solidFill>
              </a:rPr>
              <a:t>ситуації можуть зруйнувати соціальну адаптацію студента, знизити його інтелектуальні можливості, спровокувати девіантну поведінку або замкненість студента</a:t>
            </a:r>
            <a:r>
              <a:rPr lang="uk-UA" altLang="ru-RU" sz="3600" dirty="0" smtClean="0">
                <a:solidFill>
                  <a:srgbClr val="FFFFFF"/>
                </a:solidFill>
              </a:rPr>
              <a:t>.</a:t>
            </a:r>
          </a:p>
          <a:p>
            <a:pPr lvl="0" algn="just" defTabSz="457200">
              <a:spcBef>
                <a:spcPct val="50000"/>
              </a:spcBef>
            </a:pPr>
            <a:r>
              <a:rPr lang="uk-UA" altLang="ru-RU" sz="3600" dirty="0">
                <a:solidFill>
                  <a:srgbClr val="FFFFFF"/>
                </a:solidFill>
              </a:rPr>
              <a:t>Але при суб’єкт-суб’єктному спілкуванні непорозуміння розв’язуються на рівні роз’яснення справедливих вимог з урахуванням особливостей емоційного стану студента або його індивідуальних ускладнень.</a:t>
            </a:r>
            <a:endParaRPr kumimoji="0" lang="uk-UA" altLang="ru-RU" sz="3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985761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817783" y="1198866"/>
            <a:ext cx="10515600" cy="507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 algn="just" defTabSz="457200">
              <a:spcBef>
                <a:spcPct val="50000"/>
              </a:spcBef>
            </a:pPr>
            <a:r>
              <a:rPr lang="uk-UA" altLang="ru-RU" sz="3600" dirty="0">
                <a:solidFill>
                  <a:srgbClr val="FFFFFF"/>
                </a:solidFill>
              </a:rPr>
              <a:t>В останнє десятиріччя науково обґрунтовано й підтверджено результатами психолого-педагогічних досліджень, що стратегія співпраці суб’єктів педагогічного процесу є профілактикою численних конфліктних ситуацій. Тільки при участі в інтерактивних формах роботи під час аудиторних занять, студент стає суб’єктом пізнавальної діяльності, а не тільки об’єктом впливу дидактичних засобів, що впроваджує викладач.</a:t>
            </a:r>
            <a:endParaRPr kumimoji="0" lang="uk-UA" altLang="ru-RU" sz="3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654162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817783" y="1198866"/>
            <a:ext cx="10515600" cy="424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 algn="just" defTabSz="457200">
              <a:spcBef>
                <a:spcPct val="50000"/>
              </a:spcBef>
            </a:pPr>
            <a:r>
              <a:rPr lang="uk-UA" altLang="ru-RU" sz="3600" dirty="0">
                <a:solidFill>
                  <a:srgbClr val="FFFFFF"/>
                </a:solidFill>
              </a:rPr>
              <a:t>В дидактичному плані цьому типу відносин відповідає проблемне викладання з різними підходами до розв’язання проблем, відмова від обов’язкової "чорно-білої" логіки і єдиної вірної відповіді для будь-якої ситуації. </a:t>
            </a:r>
            <a:endParaRPr lang="uk-UA" altLang="ru-RU" sz="3600" dirty="0" smtClean="0">
              <a:solidFill>
                <a:srgbClr val="FFFFFF"/>
              </a:solidFill>
            </a:endParaRPr>
          </a:p>
          <a:p>
            <a:pPr lvl="0" algn="just" defTabSz="457200">
              <a:spcBef>
                <a:spcPct val="50000"/>
              </a:spcBef>
            </a:pPr>
            <a:r>
              <a:rPr lang="uk-UA" altLang="ru-RU" sz="3600" dirty="0" smtClean="0">
                <a:solidFill>
                  <a:srgbClr val="FFFFFF"/>
                </a:solidFill>
              </a:rPr>
              <a:t>Основні </a:t>
            </a:r>
            <a:r>
              <a:rPr lang="uk-UA" altLang="ru-RU" sz="3600" dirty="0">
                <a:solidFill>
                  <a:srgbClr val="FFFFFF"/>
                </a:solidFill>
              </a:rPr>
              <a:t>форми навчальної співпраці – дискусія, обговорення, евристична бесіда, круглий стіл.</a:t>
            </a:r>
            <a:endParaRPr kumimoji="0" lang="uk-UA" altLang="ru-RU" sz="3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96088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778594" y="872295"/>
            <a:ext cx="10515600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 algn="just" defTabSz="457200">
              <a:spcBef>
                <a:spcPct val="50000"/>
              </a:spcBef>
            </a:pPr>
            <a:r>
              <a:rPr lang="uk-UA" altLang="ru-RU" sz="3600" dirty="0">
                <a:solidFill>
                  <a:srgbClr val="FFFFFF"/>
                </a:solidFill>
              </a:rPr>
              <a:t>В особистісному плані суб’єкт-суб’єктні відносини стимулюють зацікавленість до індивідуальності студента і </a:t>
            </a:r>
            <a:r>
              <a:rPr lang="uk-UA" altLang="ru-RU" sz="3600" dirty="0" smtClean="0">
                <a:solidFill>
                  <a:srgbClr val="FFFFFF"/>
                </a:solidFill>
              </a:rPr>
              <a:t>викладача на </a:t>
            </a:r>
            <a:r>
              <a:rPr lang="uk-UA" altLang="ru-RU" sz="3600" dirty="0">
                <a:solidFill>
                  <a:srgbClr val="FFFFFF"/>
                </a:solidFill>
              </a:rPr>
              <a:t>основі спільних інтересів</a:t>
            </a:r>
            <a:r>
              <a:rPr lang="uk-UA" altLang="ru-RU" sz="3600" dirty="0" smtClean="0">
                <a:solidFill>
                  <a:srgbClr val="FFFFFF"/>
                </a:solidFill>
              </a:rPr>
              <a:t>.</a:t>
            </a:r>
          </a:p>
          <a:p>
            <a:pPr lvl="0" algn="just" defTabSz="457200">
              <a:spcBef>
                <a:spcPct val="50000"/>
              </a:spcBef>
            </a:pPr>
            <a:r>
              <a:rPr lang="ru-RU" altLang="ru-RU" sz="3600" dirty="0">
                <a:solidFill>
                  <a:srgbClr val="FFFFFF"/>
                </a:solidFill>
              </a:rPr>
              <a:t>Способом </a:t>
            </a:r>
            <a:r>
              <a:rPr lang="ru-RU" altLang="ru-RU" sz="3600" dirty="0" err="1">
                <a:solidFill>
                  <a:srgbClr val="FFFFFF"/>
                </a:solidFill>
              </a:rPr>
              <a:t>впливу</a:t>
            </a:r>
            <a:r>
              <a:rPr lang="ru-RU" altLang="ru-RU" sz="3600" dirty="0">
                <a:solidFill>
                  <a:srgbClr val="FFFFFF"/>
                </a:solidFill>
              </a:rPr>
              <a:t> в </a:t>
            </a:r>
            <a:r>
              <a:rPr lang="ru-RU" altLang="ru-RU" sz="3600" dirty="0" err="1">
                <a:solidFill>
                  <a:srgbClr val="FFFFFF"/>
                </a:solidFill>
              </a:rPr>
              <a:t>процесі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спілкування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переважно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стає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 smtClean="0">
                <a:solidFill>
                  <a:srgbClr val="FFFFFF"/>
                </a:solidFill>
              </a:rPr>
              <a:t>переконання</a:t>
            </a:r>
            <a:r>
              <a:rPr lang="ru-RU" altLang="ru-RU" sz="3600" dirty="0" smtClean="0">
                <a:solidFill>
                  <a:srgbClr val="FFFFFF"/>
                </a:solidFill>
              </a:rPr>
              <a:t>.</a:t>
            </a:r>
          </a:p>
          <a:p>
            <a:pPr lvl="0" algn="just" defTabSz="457200">
              <a:spcBef>
                <a:spcPct val="50000"/>
              </a:spcBef>
            </a:pPr>
            <a:r>
              <a:rPr lang="uk-UA" altLang="ru-RU" sz="3600" dirty="0">
                <a:solidFill>
                  <a:srgbClr val="FFFFFF"/>
                </a:solidFill>
              </a:rPr>
              <a:t>Цей спосіб, на відміну від тиску, навіювання, виявляє можливості інтелекту співрозмовників.</a:t>
            </a:r>
            <a:endParaRPr kumimoji="0" lang="uk-UA" altLang="ru-RU" sz="3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340410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778594" y="872295"/>
            <a:ext cx="10515600" cy="424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 algn="just" defTabSz="457200">
              <a:spcBef>
                <a:spcPct val="50000"/>
              </a:spcBef>
            </a:pPr>
            <a:r>
              <a:rPr lang="uk-UA" sz="3600" dirty="0" smtClean="0"/>
              <a:t>Встановлення доброзичливих відносин зі студентською аудиторією, створення «безпечної» атмосфери під час занять, коли є місце гумору, посмішці актуалізує мотив </a:t>
            </a:r>
            <a:r>
              <a:rPr lang="uk-UA" sz="3600" dirty="0" err="1" smtClean="0"/>
              <a:t>афіліації</a:t>
            </a:r>
            <a:r>
              <a:rPr lang="uk-UA" sz="3600" dirty="0" smtClean="0"/>
              <a:t>.</a:t>
            </a:r>
          </a:p>
          <a:p>
            <a:pPr lvl="0" algn="just" defTabSz="457200">
              <a:spcBef>
                <a:spcPct val="50000"/>
              </a:spcBef>
            </a:pPr>
            <a:r>
              <a:rPr lang="uk-UA" sz="3600" dirty="0" err="1" smtClean="0"/>
              <a:t>Аффіліативне</a:t>
            </a:r>
            <a:r>
              <a:rPr lang="uk-UA" sz="3600" dirty="0" smtClean="0"/>
              <a:t> </a:t>
            </a:r>
            <a:r>
              <a:rPr lang="uk-UA" sz="3600" dirty="0" smtClean="0"/>
              <a:t>спілкування приносить задоволення і прагнення продовжувати контакти з людьми, бути присутнім на таких лекціях.</a:t>
            </a:r>
            <a:endParaRPr kumimoji="0" lang="uk-UA" altLang="ru-RU" sz="3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340410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778594" y="872295"/>
            <a:ext cx="10515600" cy="4801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 algn="just" defTabSz="457200">
              <a:spcBef>
                <a:spcPct val="50000"/>
              </a:spcBef>
            </a:pPr>
            <a:r>
              <a:rPr lang="uk-UA" sz="3600" dirty="0" smtClean="0"/>
              <a:t>Якщо ж сам викладач викликає повагу своєю ерудицією, умінням пояснювати з урахуванням різнорівневої підготовки слухачів, психологічною культурою, то думка цього викладача стає референтною для </a:t>
            </a:r>
            <a:r>
              <a:rPr lang="uk-UA" sz="3600" dirty="0" smtClean="0"/>
              <a:t>студента.</a:t>
            </a:r>
          </a:p>
          <a:p>
            <a:pPr lvl="0" algn="just" defTabSz="457200">
              <a:spcBef>
                <a:spcPct val="50000"/>
              </a:spcBef>
            </a:pPr>
            <a:r>
              <a:rPr lang="uk-UA" sz="3600" dirty="0" smtClean="0"/>
              <a:t>Це </a:t>
            </a:r>
            <a:r>
              <a:rPr lang="uk-UA" sz="3600" dirty="0" smtClean="0"/>
              <a:t>може формувати мотивацію ідентифікації з цією людиною, підвищуючи впевненість в собі і викликаючи душевний підйом.</a:t>
            </a:r>
            <a:endParaRPr kumimoji="0" lang="uk-UA" altLang="ru-RU" sz="3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340410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817783" y="1198866"/>
            <a:ext cx="10515600" cy="4801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 algn="just" defTabSz="457200">
              <a:spcBef>
                <a:spcPct val="50000"/>
              </a:spcBef>
            </a:pPr>
            <a:r>
              <a:rPr lang="ru-RU" altLang="ru-RU" sz="3600" dirty="0" err="1">
                <a:solidFill>
                  <a:srgbClr val="FFFFFF"/>
                </a:solidFill>
              </a:rPr>
              <a:t>Розкриття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творчого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потенціалу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особистості</a:t>
            </a:r>
            <a:r>
              <a:rPr lang="ru-RU" altLang="ru-RU" sz="3600" dirty="0">
                <a:solidFill>
                  <a:srgbClr val="FFFFFF"/>
                </a:solidFill>
              </a:rPr>
              <a:t> є одним з </a:t>
            </a:r>
            <a:r>
              <a:rPr lang="ru-RU" altLang="ru-RU" sz="3600" dirty="0" err="1">
                <a:solidFill>
                  <a:srgbClr val="FFFFFF"/>
                </a:solidFill>
              </a:rPr>
              <a:t>найголовніших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завдань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застосування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інноваційних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технологій</a:t>
            </a:r>
            <a:r>
              <a:rPr lang="ru-RU" altLang="ru-RU" sz="3600" dirty="0">
                <a:solidFill>
                  <a:srgbClr val="FFFFFF"/>
                </a:solidFill>
              </a:rPr>
              <a:t> в </a:t>
            </a:r>
            <a:r>
              <a:rPr lang="ru-RU" altLang="ru-RU" sz="3600" dirty="0" err="1">
                <a:solidFill>
                  <a:srgbClr val="FFFFFF"/>
                </a:solidFill>
              </a:rPr>
              <a:t>освіті</a:t>
            </a:r>
            <a:r>
              <a:rPr lang="ru-RU" altLang="ru-RU" sz="3600" dirty="0" smtClean="0">
                <a:solidFill>
                  <a:srgbClr val="FFFFFF"/>
                </a:solidFill>
              </a:rPr>
              <a:t>.</a:t>
            </a:r>
          </a:p>
          <a:p>
            <a:pPr lvl="0" algn="just" defTabSz="457200">
              <a:spcBef>
                <a:spcPct val="50000"/>
              </a:spcBef>
            </a:pPr>
            <a:r>
              <a:rPr lang="uk-UA" altLang="ru-RU" sz="3600" dirty="0">
                <a:solidFill>
                  <a:srgbClr val="FFFFFF"/>
                </a:solidFill>
              </a:rPr>
              <a:t>Під креативністю ми розуміємо потенційні творчі здібності й можливості студента, не завжди виявлені в даний момент часу. Діагностика креативності залишається складним питанням навіть для професіоналів.</a:t>
            </a:r>
            <a:endParaRPr kumimoji="0" lang="uk-UA" altLang="ru-RU" sz="3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348889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817783" y="1198866"/>
            <a:ext cx="10515600" cy="424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 algn="just" defTabSz="457200">
              <a:spcBef>
                <a:spcPct val="50000"/>
              </a:spcBef>
            </a:pPr>
            <a:r>
              <a:rPr lang="uk-UA" altLang="ru-RU" sz="3600" dirty="0" smtClean="0">
                <a:solidFill>
                  <a:srgbClr val="FFFFFF"/>
                </a:solidFill>
              </a:rPr>
              <a:t>Розвиток </a:t>
            </a:r>
            <a:r>
              <a:rPr lang="uk-UA" altLang="ru-RU" sz="3600" dirty="0">
                <a:solidFill>
                  <a:srgbClr val="FFFFFF"/>
                </a:solidFill>
              </a:rPr>
              <a:t>і формування особистісних аспектів креативності </a:t>
            </a:r>
            <a:r>
              <a:rPr lang="uk-UA" altLang="ru-RU" sz="3600" dirty="0" smtClean="0">
                <a:solidFill>
                  <a:srgbClr val="FFFFFF"/>
                </a:solidFill>
              </a:rPr>
              <a:t>відбувається в </a:t>
            </a:r>
            <a:r>
              <a:rPr lang="uk-UA" altLang="ru-RU" sz="3600" dirty="0">
                <a:solidFill>
                  <a:srgbClr val="FFFFFF"/>
                </a:solidFill>
              </a:rPr>
              <a:t>інтерактивних </a:t>
            </a:r>
            <a:r>
              <a:rPr lang="uk-UA" altLang="ru-RU" sz="3600" dirty="0" smtClean="0">
                <a:solidFill>
                  <a:srgbClr val="FFFFFF"/>
                </a:solidFill>
              </a:rPr>
              <a:t>формах </a:t>
            </a:r>
            <a:r>
              <a:rPr lang="uk-UA" altLang="ru-RU" sz="3600" dirty="0">
                <a:solidFill>
                  <a:srgbClr val="FFFFFF"/>
                </a:solidFill>
              </a:rPr>
              <a:t>організації </a:t>
            </a:r>
            <a:r>
              <a:rPr lang="uk-UA" altLang="ru-RU" sz="3600" dirty="0" smtClean="0">
                <a:solidFill>
                  <a:srgbClr val="FFFFFF"/>
                </a:solidFill>
              </a:rPr>
              <a:t>занять та в різних формах творчої самореалізації.</a:t>
            </a:r>
          </a:p>
          <a:p>
            <a:pPr lvl="0" algn="just" defTabSz="457200">
              <a:spcBef>
                <a:spcPct val="50000"/>
              </a:spcBef>
            </a:pPr>
            <a:r>
              <a:rPr lang="ru-RU" altLang="ru-RU" sz="3600" dirty="0">
                <a:solidFill>
                  <a:srgbClr val="FFFFFF"/>
                </a:solidFill>
              </a:rPr>
              <a:t>Головне </a:t>
            </a:r>
            <a:r>
              <a:rPr lang="ru-RU" altLang="ru-RU" sz="3600" dirty="0" err="1" smtClean="0">
                <a:solidFill>
                  <a:srgbClr val="FFFFFF"/>
                </a:solidFill>
              </a:rPr>
              <a:t>завдання</a:t>
            </a:r>
            <a:r>
              <a:rPr lang="ru-RU" altLang="ru-RU" sz="3600" dirty="0" smtClean="0">
                <a:solidFill>
                  <a:srgbClr val="FFFFFF"/>
                </a:solidFill>
              </a:rPr>
              <a:t> – </a:t>
            </a:r>
            <a:r>
              <a:rPr lang="ru-RU" altLang="ru-RU" sz="3600" dirty="0" err="1">
                <a:solidFill>
                  <a:srgbClr val="FFFFFF"/>
                </a:solidFill>
              </a:rPr>
              <a:t>сформувати</a:t>
            </a:r>
            <a:r>
              <a:rPr lang="ru-RU" altLang="ru-RU" sz="3600" dirty="0">
                <a:solidFill>
                  <a:srgbClr val="FFFFFF"/>
                </a:solidFill>
              </a:rPr>
              <a:t> у </a:t>
            </a:r>
            <a:r>
              <a:rPr lang="ru-RU" altLang="ru-RU" sz="3600" dirty="0" err="1">
                <a:solidFill>
                  <a:srgbClr val="FFFFFF"/>
                </a:solidFill>
              </a:rPr>
              <a:t>студентів</a:t>
            </a:r>
            <a:r>
              <a:rPr lang="ru-RU" altLang="ru-RU" sz="3600" dirty="0">
                <a:solidFill>
                  <a:srgbClr val="FFFFFF"/>
                </a:solidFill>
              </a:rPr>
              <a:t> потребу в </a:t>
            </a:r>
            <a:r>
              <a:rPr lang="ru-RU" altLang="ru-RU" sz="3600" dirty="0" err="1">
                <a:solidFill>
                  <a:srgbClr val="FFFFFF"/>
                </a:solidFill>
              </a:rPr>
              <a:t>творчості</a:t>
            </a:r>
            <a:r>
              <a:rPr lang="ru-RU" altLang="ru-RU" sz="3600" dirty="0">
                <a:solidFill>
                  <a:srgbClr val="FFFFFF"/>
                </a:solidFill>
              </a:rPr>
              <a:t>, як </a:t>
            </a:r>
            <a:r>
              <a:rPr lang="ru-RU" altLang="ru-RU" sz="3600" dirty="0" err="1">
                <a:solidFill>
                  <a:srgbClr val="FFFFFF"/>
                </a:solidFill>
              </a:rPr>
              <a:t>головної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складової</a:t>
            </a:r>
            <a:r>
              <a:rPr lang="ru-RU" altLang="ru-RU" sz="3600" dirty="0">
                <a:solidFill>
                  <a:srgbClr val="FFFFFF"/>
                </a:solidFill>
              </a:rPr>
              <a:t> способу </a:t>
            </a:r>
            <a:r>
              <a:rPr lang="ru-RU" altLang="ru-RU" sz="3600" dirty="0" err="1">
                <a:solidFill>
                  <a:srgbClr val="FFFFFF"/>
                </a:solidFill>
              </a:rPr>
              <a:t>життя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повноцінної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здорової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 smtClean="0">
                <a:solidFill>
                  <a:srgbClr val="FFFFFF"/>
                </a:solidFill>
              </a:rPr>
              <a:t>особистості</a:t>
            </a:r>
            <a:r>
              <a:rPr lang="ru-RU" altLang="ru-RU" sz="3600" dirty="0" smtClean="0">
                <a:solidFill>
                  <a:srgbClr val="FFFFFF"/>
                </a:solidFill>
              </a:rPr>
              <a:t>.</a:t>
            </a:r>
            <a:endParaRPr kumimoji="0" lang="uk-UA" altLang="ru-RU" sz="3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372315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817783" y="1198866"/>
            <a:ext cx="10515600" cy="3693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 algn="just" defTabSz="457200">
              <a:spcBef>
                <a:spcPct val="50000"/>
              </a:spcBef>
            </a:pPr>
            <a:r>
              <a:rPr lang="ru-RU" altLang="ru-RU" sz="3600" dirty="0" err="1">
                <a:solidFill>
                  <a:srgbClr val="FFFFFF"/>
                </a:solidFill>
              </a:rPr>
              <a:t>Креативність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може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виявлятися</a:t>
            </a:r>
            <a:r>
              <a:rPr lang="ru-RU" altLang="ru-RU" sz="3600" dirty="0">
                <a:solidFill>
                  <a:srgbClr val="FFFFFF"/>
                </a:solidFill>
              </a:rPr>
              <a:t> як в </a:t>
            </a:r>
            <a:r>
              <a:rPr lang="ru-RU" altLang="ru-RU" sz="3600" dirty="0" err="1">
                <a:solidFill>
                  <a:srgbClr val="FFFFFF"/>
                </a:solidFill>
              </a:rPr>
              <a:t>інтелектуальній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діяльності</a:t>
            </a:r>
            <a:r>
              <a:rPr lang="ru-RU" altLang="ru-RU" sz="3600" dirty="0">
                <a:solidFill>
                  <a:srgbClr val="FFFFFF"/>
                </a:solidFill>
              </a:rPr>
              <a:t>, так і в </a:t>
            </a:r>
            <a:r>
              <a:rPr lang="ru-RU" altLang="ru-RU" sz="3600" dirty="0" err="1">
                <a:solidFill>
                  <a:srgbClr val="FFFFFF"/>
                </a:solidFill>
              </a:rPr>
              <a:t>соціальній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активності</a:t>
            </a:r>
            <a:r>
              <a:rPr lang="ru-RU" altLang="ru-RU" sz="3600" dirty="0">
                <a:solidFill>
                  <a:srgbClr val="FFFFFF"/>
                </a:solidFill>
              </a:rPr>
              <a:t>, в </a:t>
            </a:r>
            <a:r>
              <a:rPr lang="ru-RU" altLang="ru-RU" sz="3600" dirty="0" err="1">
                <a:solidFill>
                  <a:srgbClr val="FFFFFF"/>
                </a:solidFill>
              </a:rPr>
              <a:t>художній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творчості</a:t>
            </a:r>
            <a:r>
              <a:rPr lang="ru-RU" altLang="ru-RU" sz="3600" dirty="0">
                <a:solidFill>
                  <a:srgbClr val="FFFFFF"/>
                </a:solidFill>
              </a:rPr>
              <a:t>, в </a:t>
            </a:r>
            <a:r>
              <a:rPr lang="ru-RU" altLang="ru-RU" sz="3600" dirty="0" err="1">
                <a:solidFill>
                  <a:srgbClr val="FFFFFF"/>
                </a:solidFill>
              </a:rPr>
              <a:t>здатності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приймати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моральне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рішення</a:t>
            </a:r>
            <a:r>
              <a:rPr lang="ru-RU" altLang="ru-RU" sz="3600" dirty="0" smtClean="0">
                <a:solidFill>
                  <a:srgbClr val="FFFFFF"/>
                </a:solidFill>
              </a:rPr>
              <a:t>.</a:t>
            </a:r>
          </a:p>
          <a:p>
            <a:pPr lvl="0" algn="just" defTabSz="457200">
              <a:spcBef>
                <a:spcPct val="50000"/>
              </a:spcBef>
            </a:pPr>
            <a:r>
              <a:rPr kumimoji="0" lang="uk-UA" alt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Психологічна служба пропонує цікаві семінари-тренінги розвитку креативності</a:t>
            </a:r>
            <a:r>
              <a:rPr kumimoji="0" lang="uk-UA" altLang="ru-RU" sz="3600" b="0" i="0" u="none" strike="noStrike" kern="120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як для студентів, так  і для викладачів.</a:t>
            </a:r>
            <a:endParaRPr kumimoji="0" lang="uk-UA" altLang="ru-RU" sz="3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155093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817783" y="1198866"/>
            <a:ext cx="10515600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 algn="just" defTabSz="457200">
              <a:spcBef>
                <a:spcPct val="50000"/>
              </a:spcBef>
            </a:pPr>
            <a:r>
              <a:rPr lang="ru-RU" altLang="ru-RU" sz="3600" dirty="0" smtClean="0">
                <a:solidFill>
                  <a:srgbClr val="FFFFFF"/>
                </a:solidFill>
              </a:rPr>
              <a:t>Хочу </a:t>
            </a:r>
            <a:r>
              <a:rPr lang="ru-RU" altLang="ru-RU" sz="3600" dirty="0" err="1">
                <a:solidFill>
                  <a:srgbClr val="FFFFFF"/>
                </a:solidFill>
              </a:rPr>
              <a:t>підкреслити</a:t>
            </a:r>
            <a:r>
              <a:rPr lang="ru-RU" altLang="ru-RU" sz="3600" dirty="0">
                <a:solidFill>
                  <a:srgbClr val="FFFFFF"/>
                </a:solidFill>
              </a:rPr>
              <a:t> думку: </a:t>
            </a:r>
            <a:r>
              <a:rPr lang="ru-RU" altLang="ru-RU" sz="3600" dirty="0" err="1">
                <a:solidFill>
                  <a:srgbClr val="FFFFFF"/>
                </a:solidFill>
              </a:rPr>
              <a:t>тільки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творчий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викладач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може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виховати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творчу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особистість</a:t>
            </a:r>
            <a:r>
              <a:rPr lang="ru-RU" altLang="ru-RU" sz="3600" dirty="0">
                <a:solidFill>
                  <a:srgbClr val="FFFFFF"/>
                </a:solidFill>
              </a:rPr>
              <a:t> студента. І тут </a:t>
            </a:r>
            <a:r>
              <a:rPr lang="ru-RU" altLang="ru-RU" sz="3600" dirty="0" err="1">
                <a:solidFill>
                  <a:srgbClr val="FFFFFF"/>
                </a:solidFill>
              </a:rPr>
              <a:t>стає</a:t>
            </a:r>
            <a:r>
              <a:rPr lang="ru-RU" altLang="ru-RU" sz="3600" dirty="0">
                <a:solidFill>
                  <a:srgbClr val="FFFFFF"/>
                </a:solidFill>
              </a:rPr>
              <a:t> перед нами проблема </a:t>
            </a:r>
            <a:r>
              <a:rPr lang="ru-RU" altLang="ru-RU" sz="3600" dirty="0" err="1">
                <a:solidFill>
                  <a:srgbClr val="FFFFFF"/>
                </a:solidFill>
              </a:rPr>
              <a:t>особистісного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самовдосконалення</a:t>
            </a:r>
            <a:r>
              <a:rPr lang="ru-RU" altLang="ru-RU" sz="3600" dirty="0">
                <a:solidFill>
                  <a:srgbClr val="FFFFFF"/>
                </a:solidFill>
              </a:rPr>
              <a:t> і </a:t>
            </a:r>
            <a:r>
              <a:rPr lang="ru-RU" altLang="ru-RU" sz="3600" dirty="0" err="1">
                <a:solidFill>
                  <a:srgbClr val="FFFFFF"/>
                </a:solidFill>
              </a:rPr>
              <a:t>творчого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розвитку</a:t>
            </a:r>
            <a:r>
              <a:rPr lang="ru-RU" altLang="ru-RU" sz="3600" dirty="0">
                <a:solidFill>
                  <a:srgbClr val="FFFFFF"/>
                </a:solidFill>
              </a:rPr>
              <a:t> самого </a:t>
            </a:r>
            <a:r>
              <a:rPr lang="ru-RU" altLang="ru-RU" sz="3600" dirty="0" err="1">
                <a:solidFill>
                  <a:srgbClr val="FFFFFF"/>
                </a:solidFill>
              </a:rPr>
              <a:t>викладача</a:t>
            </a:r>
            <a:r>
              <a:rPr lang="ru-RU" altLang="ru-RU" sz="3600" dirty="0">
                <a:solidFill>
                  <a:srgbClr val="FFFFFF"/>
                </a:solidFill>
              </a:rPr>
              <a:t>. </a:t>
            </a:r>
            <a:r>
              <a:rPr lang="ru-RU" altLang="ru-RU" sz="3600" dirty="0" err="1">
                <a:solidFill>
                  <a:srgbClr val="FFFFFF"/>
                </a:solidFill>
              </a:rPr>
              <a:t>Найчастіше</a:t>
            </a:r>
            <a:r>
              <a:rPr lang="ru-RU" altLang="ru-RU" sz="3600" dirty="0">
                <a:solidFill>
                  <a:srgbClr val="FFFFFF"/>
                </a:solidFill>
              </a:rPr>
              <a:t>, </a:t>
            </a:r>
            <a:r>
              <a:rPr lang="ru-RU" altLang="ru-RU" sz="3600" dirty="0" err="1">
                <a:solidFill>
                  <a:srgbClr val="FFFFFF"/>
                </a:solidFill>
              </a:rPr>
              <a:t>термін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підвищення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кваліфікації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викладач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використовує</a:t>
            </a:r>
            <a:r>
              <a:rPr lang="ru-RU" altLang="ru-RU" sz="3600" dirty="0">
                <a:solidFill>
                  <a:srgbClr val="FFFFFF"/>
                </a:solidFill>
              </a:rPr>
              <a:t> для </a:t>
            </a:r>
            <a:r>
              <a:rPr lang="ru-RU" altLang="ru-RU" sz="3600" dirty="0" err="1">
                <a:solidFill>
                  <a:srgbClr val="FFFFFF"/>
                </a:solidFill>
              </a:rPr>
              <a:t>наукової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роботи</a:t>
            </a:r>
            <a:r>
              <a:rPr lang="ru-RU" altLang="ru-RU" sz="3600" dirty="0">
                <a:solidFill>
                  <a:srgbClr val="FFFFFF"/>
                </a:solidFill>
              </a:rPr>
              <a:t> в </a:t>
            </a:r>
            <a:r>
              <a:rPr lang="ru-RU" altLang="ru-RU" sz="3600" dirty="0" err="1">
                <a:solidFill>
                  <a:srgbClr val="FFFFFF"/>
                </a:solidFill>
              </a:rPr>
              <a:t>обраній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галузі</a:t>
            </a:r>
            <a:r>
              <a:rPr lang="ru-RU" altLang="ru-RU" sz="3600" dirty="0">
                <a:solidFill>
                  <a:srgbClr val="FFFFFF"/>
                </a:solidFill>
              </a:rPr>
              <a:t>, </a:t>
            </a:r>
            <a:r>
              <a:rPr lang="ru-RU" altLang="ru-RU" sz="3600" dirty="0" err="1">
                <a:solidFill>
                  <a:srgbClr val="FFFFFF"/>
                </a:solidFill>
              </a:rPr>
              <a:t>рідко</a:t>
            </a:r>
            <a:r>
              <a:rPr lang="ru-RU" altLang="ru-RU" sz="3600" dirty="0">
                <a:solidFill>
                  <a:srgbClr val="FFFFFF"/>
                </a:solidFill>
              </a:rPr>
              <a:t> – для психолого-</a:t>
            </a:r>
            <a:r>
              <a:rPr lang="ru-RU" altLang="ru-RU" sz="3600" dirty="0" err="1">
                <a:solidFill>
                  <a:srgbClr val="FFFFFF"/>
                </a:solidFill>
              </a:rPr>
              <a:t>педагогічного</a:t>
            </a:r>
            <a:r>
              <a:rPr lang="ru-RU" altLang="ru-RU" sz="3600" dirty="0">
                <a:solidFill>
                  <a:srgbClr val="FFFFFF"/>
                </a:solidFill>
              </a:rPr>
              <a:t>, методичного </a:t>
            </a:r>
            <a:r>
              <a:rPr lang="ru-RU" altLang="ru-RU" sz="3600" dirty="0" err="1">
                <a:solidFill>
                  <a:srgbClr val="FFFFFF"/>
                </a:solidFill>
              </a:rPr>
              <a:t>вдосконалення</a:t>
            </a:r>
            <a:r>
              <a:rPr lang="ru-RU" altLang="ru-RU" sz="3600" dirty="0">
                <a:solidFill>
                  <a:srgbClr val="FFFFFF"/>
                </a:solidFill>
              </a:rPr>
              <a:t>.</a:t>
            </a:r>
            <a:endParaRPr kumimoji="0" lang="uk-UA" altLang="ru-RU" sz="3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461393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817783" y="1198866"/>
            <a:ext cx="10515600" cy="424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 algn="just" defTabSz="457200">
              <a:spcBef>
                <a:spcPct val="50000"/>
              </a:spcBef>
            </a:pPr>
            <a:r>
              <a:rPr lang="uk-UA" altLang="ru-RU" sz="3600" dirty="0" smtClean="0">
                <a:solidFill>
                  <a:srgbClr val="FFFFFF"/>
                </a:solidFill>
              </a:rPr>
              <a:t>Творча діяльність необхідна не тільки для створення нових технологій, інновацій, але й для збереження культурних, наукових і художніх традицій.</a:t>
            </a:r>
          </a:p>
          <a:p>
            <a:pPr lvl="0" algn="just" defTabSz="457200">
              <a:spcBef>
                <a:spcPct val="50000"/>
              </a:spcBef>
            </a:pPr>
            <a:r>
              <a:rPr kumimoji="0" lang="uk-UA" alt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Отже, традиції й інновації – два потоки одного творчого дидактичного процесу,</a:t>
            </a:r>
            <a:r>
              <a:rPr kumimoji="0" lang="uk-UA" altLang="ru-RU" sz="3600" b="0" i="0" u="none" strike="noStrike" kern="120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що розходячись і зливаючись, дають нову якість, новий рух вперед у галузі освіти і культури.</a:t>
            </a:r>
            <a:endParaRPr kumimoji="0" lang="uk-UA" altLang="ru-RU" sz="3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803334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817783" y="1198866"/>
            <a:ext cx="10515600" cy="397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 algn="just" defTabSz="457200">
              <a:spcBef>
                <a:spcPct val="50000"/>
              </a:spcBef>
            </a:pPr>
            <a:r>
              <a:rPr lang="uk-UA" altLang="ru-RU" sz="3600" dirty="0" smtClean="0">
                <a:solidFill>
                  <a:srgbClr val="FFFFFF"/>
                </a:solidFill>
              </a:rPr>
              <a:t>Такт</a:t>
            </a:r>
            <a:r>
              <a:rPr lang="uk-UA" altLang="ru-RU" sz="3600" dirty="0">
                <a:solidFill>
                  <a:srgbClr val="FFFFFF"/>
                </a:solidFill>
              </a:rPr>
              <a:t>, професійна етика викладача може змінити ситуацію і продемонструвати головну умову суб’єкт-суб’єктних відносин у педагогічному процесі: ми – різні, ми вчимося розуміти один одного в спілкуванні, в дискусіях, знаходячи різні підходи до розв’язання проблем та різні критерії оцінювання.</a:t>
            </a:r>
            <a:endParaRPr kumimoji="0" lang="uk-UA" altLang="ru-RU" sz="3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538867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443732" y="2117333"/>
            <a:ext cx="9087395" cy="1143000"/>
          </a:xfrm>
        </p:spPr>
        <p:txBody>
          <a:bodyPr/>
          <a:lstStyle/>
          <a:p>
            <a:r>
              <a:rPr lang="uk-UA" sz="8000" b="1" dirty="0" smtClean="0">
                <a:effectLst/>
                <a:latin typeface="+mn-lt"/>
              </a:rPr>
              <a:t>Дякую за увагу!</a:t>
            </a:r>
            <a:endParaRPr lang="ru-RU" sz="8000" b="1" dirty="0">
              <a:effectLst/>
              <a:latin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91679693"/>
      </p:ext>
    </p:extLst>
  </p:cSld>
  <p:clrMapOvr>
    <a:masterClrMapping/>
  </p:clrMapOvr>
</p:sld>
</file>

<file path=ppt/theme/theme1.xml><?xml version="1.0" encoding="utf-8"?>
<a:theme xmlns:a="http://schemas.openxmlformats.org/drawingml/2006/main" name="Синий обелиск">
  <a:themeElements>
    <a:clrScheme name="Синий обелиск 1">
      <a:dk1>
        <a:srgbClr val="000000"/>
      </a:dk1>
      <a:lt1>
        <a:srgbClr val="FFFFFF"/>
      </a:lt1>
      <a:dk2>
        <a:srgbClr val="0000FF"/>
      </a:dk2>
      <a:lt2>
        <a:srgbClr val="FFCC66"/>
      </a:lt2>
      <a:accent1>
        <a:srgbClr val="00FFFF"/>
      </a:accent1>
      <a:accent2>
        <a:srgbClr val="3366FF"/>
      </a:accent2>
      <a:accent3>
        <a:srgbClr val="AAAAFF"/>
      </a:accent3>
      <a:accent4>
        <a:srgbClr val="DADADA"/>
      </a:accent4>
      <a:accent5>
        <a:srgbClr val="AAFFFF"/>
      </a:accent5>
      <a:accent6>
        <a:srgbClr val="2D5CE7"/>
      </a:accent6>
      <a:hlink>
        <a:srgbClr val="FF0033"/>
      </a:hlink>
      <a:folHlink>
        <a:srgbClr val="FFFF00"/>
      </a:folHlink>
    </a:clrScheme>
    <a:fontScheme name="Синий обелиск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Синий обелиск 1">
        <a:dk1>
          <a:srgbClr val="000000"/>
        </a:dk1>
        <a:lt1>
          <a:srgbClr val="FFFFFF"/>
        </a:lt1>
        <a:dk2>
          <a:srgbClr val="0000FF"/>
        </a:dk2>
        <a:lt2>
          <a:srgbClr val="FFCC66"/>
        </a:lt2>
        <a:accent1>
          <a:srgbClr val="00FFFF"/>
        </a:accent1>
        <a:accent2>
          <a:srgbClr val="3366FF"/>
        </a:accent2>
        <a:accent3>
          <a:srgbClr val="AAAAFF"/>
        </a:accent3>
        <a:accent4>
          <a:srgbClr val="DADADA"/>
        </a:accent4>
        <a:accent5>
          <a:srgbClr val="AAFFFF"/>
        </a:accent5>
        <a:accent6>
          <a:srgbClr val="2D5CE7"/>
        </a:accent6>
        <a:hlink>
          <a:srgbClr val="FF0033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иний обелиск 2">
        <a:dk1>
          <a:srgbClr val="000000"/>
        </a:dk1>
        <a:lt1>
          <a:srgbClr val="FFFFFF"/>
        </a:lt1>
        <a:dk2>
          <a:srgbClr val="000000"/>
        </a:dk2>
        <a:lt2>
          <a:srgbClr val="CCECFF"/>
        </a:lt2>
        <a:accent1>
          <a:srgbClr val="6699FF"/>
        </a:accent1>
        <a:accent2>
          <a:srgbClr val="66CCFF"/>
        </a:accent2>
        <a:accent3>
          <a:srgbClr val="FFFFFF"/>
        </a:accent3>
        <a:accent4>
          <a:srgbClr val="000000"/>
        </a:accent4>
        <a:accent5>
          <a:srgbClr val="B8CAFF"/>
        </a:accent5>
        <a:accent6>
          <a:srgbClr val="5CB9E7"/>
        </a:accent6>
        <a:hlink>
          <a:srgbClr val="CC99FF"/>
        </a:hlink>
        <a:folHlink>
          <a:srgbClr val="00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иний обелиск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BCBCB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D4D4D4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иний обелиск 4">
        <a:dk1>
          <a:srgbClr val="000000"/>
        </a:dk1>
        <a:lt1>
          <a:srgbClr val="FFFFFF"/>
        </a:lt1>
        <a:dk2>
          <a:srgbClr val="008080"/>
        </a:dk2>
        <a:lt2>
          <a:srgbClr val="FFCC66"/>
        </a:lt2>
        <a:accent1>
          <a:srgbClr val="0099CC"/>
        </a:accent1>
        <a:accent2>
          <a:srgbClr val="009999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8A8A"/>
        </a:accent6>
        <a:hlink>
          <a:srgbClr val="6600CC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иний обелиск 5">
        <a:dk1>
          <a:srgbClr val="000000"/>
        </a:dk1>
        <a:lt1>
          <a:srgbClr val="FFFFFF"/>
        </a:lt1>
        <a:dk2>
          <a:srgbClr val="993300"/>
        </a:dk2>
        <a:lt2>
          <a:srgbClr val="FFCC66"/>
        </a:lt2>
        <a:accent1>
          <a:srgbClr val="FF6633"/>
        </a:accent1>
        <a:accent2>
          <a:srgbClr val="CC6600"/>
        </a:accent2>
        <a:accent3>
          <a:srgbClr val="CAADAA"/>
        </a:accent3>
        <a:accent4>
          <a:srgbClr val="DADADA"/>
        </a:accent4>
        <a:accent5>
          <a:srgbClr val="FFB8AD"/>
        </a:accent5>
        <a:accent6>
          <a:srgbClr val="B95C00"/>
        </a:accent6>
        <a:hlink>
          <a:srgbClr val="CC0000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712</Words>
  <Application>Microsoft Office PowerPoint</Application>
  <PresentationFormat>Произвольный</PresentationFormat>
  <Paragraphs>39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Синий обелиск</vt:lpstr>
      <vt:lpstr>Вплив стилю педагогічного спілкування на ефективність навчання. Розвиток креативності.</vt:lpstr>
      <vt:lpstr>Навчання, впливаючи на розум, почуття і волю, гармонійно виховує цілісну людину. А.Дістервег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Дякую за увагу!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Вплив стилю педагогічного спілкування на ефективність навчання. Розвиток креативності.</dc:title>
  <dc:creator>Пользователь Windows</dc:creator>
  <cp:lastModifiedBy>marina</cp:lastModifiedBy>
  <cp:revision>27</cp:revision>
  <dcterms:created xsi:type="dcterms:W3CDTF">2020-03-21T14:31:11Z</dcterms:created>
  <dcterms:modified xsi:type="dcterms:W3CDTF">2020-03-28T11:03:36Z</dcterms:modified>
</cp:coreProperties>
</file>