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1380067" y="1552576"/>
            <a:ext cx="13572067" cy="5305425"/>
            <a:chOff x="-652" y="978"/>
            <a:chExt cx="6412" cy="3342"/>
          </a:xfrm>
        </p:grpSpPr>
        <p:sp>
          <p:nvSpPr>
            <p:cNvPr id="4099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4100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725084" y="762000"/>
            <a:ext cx="103632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3429000"/>
            <a:ext cx="85344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4C54794-B4B3-46CD-A9A9-5131A56254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30492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B82FE-E175-4F26-BE2F-18467FAC6C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2822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EC70-2D57-4F30-899B-5B8FB2EB4F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99645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28B99-B6F7-40C1-A326-0FDC4E4179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6242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634F3-8634-4790-B410-D9F59F4179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547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19DA8-8276-4240-ABDF-738E329C9D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90391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55615-F0D0-4A45-9BC3-506A316628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668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A1497-040A-44BA-84C3-5451AF0F50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3535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309EA-B686-43EB-AEE5-344B81F568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438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47CFB-D1F5-4570-A7CF-A526691059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5937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3DCC6-32B4-424B-AB87-938AA066B9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6076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026"/>
          <p:cNvGrpSpPr>
            <a:grpSpLocks/>
          </p:cNvGrpSpPr>
          <p:nvPr/>
        </p:nvGrpSpPr>
        <p:grpSpPr bwMode="auto">
          <a:xfrm>
            <a:off x="0" y="1588"/>
            <a:ext cx="12177184" cy="6845300"/>
            <a:chOff x="0" y="1"/>
            <a:chExt cx="5753" cy="4312"/>
          </a:xfrm>
        </p:grpSpPr>
        <p:sp>
          <p:nvSpPr>
            <p:cNvPr id="3075" name="Freeform 1027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3076" name="Arc 1028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3077" name="Rectangle 102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3080" name="Rectangle 103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801E17-81FC-41A1-8D1F-B92919DA313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3081" name="Rectangle 10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44892576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9634" y="1142999"/>
            <a:ext cx="11375038" cy="2350699"/>
          </a:xfrm>
        </p:spPr>
        <p:txBody>
          <a:bodyPr/>
          <a:lstStyle/>
          <a:p>
            <a:r>
              <a:rPr lang="uk-UA" b="1" dirty="0">
                <a:effectLst/>
              </a:rPr>
              <a:t>Вимоги </a:t>
            </a:r>
            <a:r>
              <a:rPr lang="uk-UA" b="1" dirty="0" err="1">
                <a:effectLst/>
              </a:rPr>
              <a:t>здоров’язбереження</a:t>
            </a:r>
            <a:r>
              <a:rPr lang="uk-UA" b="1" dirty="0">
                <a:effectLst/>
              </a:rPr>
              <a:t> до організації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uk-UA" b="1" dirty="0">
                <a:effectLst/>
              </a:rPr>
              <a:t>навчально-виховного </a:t>
            </a:r>
            <a:r>
              <a:rPr lang="uk-UA" b="1" dirty="0" smtClean="0">
                <a:effectLst/>
              </a:rPr>
              <a:t>процесу</a:t>
            </a:r>
            <a:endParaRPr lang="uk-UA" altLang="ru-RU" sz="5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30931" y="3899263"/>
            <a:ext cx="7315200" cy="1752600"/>
          </a:xfrm>
        </p:spPr>
        <p:txBody>
          <a:bodyPr/>
          <a:lstStyle/>
          <a:p>
            <a:pPr algn="l"/>
            <a:r>
              <a:rPr lang="ru-RU" altLang="ru-RU" dirty="0" err="1" smtClean="0">
                <a:solidFill>
                  <a:schemeClr val="folHlink"/>
                </a:solidFill>
              </a:rPr>
              <a:t>Складановська</a:t>
            </a:r>
            <a:r>
              <a:rPr lang="ru-RU" altLang="ru-RU" dirty="0" smtClean="0">
                <a:solidFill>
                  <a:schemeClr val="folHlink"/>
                </a:solidFill>
              </a:rPr>
              <a:t> М.Г.</a:t>
            </a:r>
          </a:p>
          <a:p>
            <a:pPr algn="l"/>
            <a:r>
              <a:rPr lang="uk-UA" altLang="ru-RU" dirty="0" smtClean="0">
                <a:solidFill>
                  <a:schemeClr val="folHlink"/>
                </a:solidFill>
              </a:rPr>
              <a:t>Доктор філософії,</a:t>
            </a:r>
          </a:p>
          <a:p>
            <a:pPr algn="l"/>
            <a:r>
              <a:rPr lang="uk-UA" altLang="ru-RU" dirty="0" smtClean="0">
                <a:solidFill>
                  <a:schemeClr val="folHlink"/>
                </a:solidFill>
              </a:rPr>
              <a:t>Керівник психологічної служби ПДАБА</a:t>
            </a:r>
            <a:endParaRPr lang="ru-RU" altLang="ru-RU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417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725" y="866503"/>
            <a:ext cx="9087395" cy="1143000"/>
          </a:xfrm>
        </p:spPr>
        <p:txBody>
          <a:bodyPr/>
          <a:lstStyle/>
          <a:p>
            <a:pPr algn="r"/>
            <a:r>
              <a:rPr lang="uk-UA" sz="3200" b="1" dirty="0" smtClean="0">
                <a:effectLst/>
              </a:rPr>
              <a:t>Здоров’я – не все, але все без здоров’я – ніщо.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r>
              <a:rPr lang="uk-UA" sz="3200" b="1" dirty="0" smtClean="0">
                <a:effectLst/>
              </a:rPr>
              <a:t>Сократ</a:t>
            </a:r>
            <a:endParaRPr lang="ru-RU" sz="3200" b="1" dirty="0">
              <a:effectLst/>
              <a:latin typeface="+mn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31520" y="2950028"/>
            <a:ext cx="10515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Вимога </a:t>
            </a:r>
            <a:r>
              <a:rPr lang="uk-UA" altLang="ru-RU" sz="3600" dirty="0" err="1">
                <a:solidFill>
                  <a:srgbClr val="FFFFFF"/>
                </a:solidFill>
              </a:rPr>
              <a:t>здоров’язбереження</a:t>
            </a:r>
            <a:r>
              <a:rPr lang="uk-UA" altLang="ru-RU" sz="3600" dirty="0">
                <a:solidFill>
                  <a:srgbClr val="FFFFFF"/>
                </a:solidFill>
              </a:rPr>
              <a:t> повинна бути необхідною, обов’язковою вимогою як при створенні нових науково-технічних проектів, промислових розробок, так і в запровадженні нових освітніх, педагогічних технологій в навчально-виховний </a:t>
            </a:r>
            <a:r>
              <a:rPr lang="uk-UA" altLang="ru-RU" sz="3600" dirty="0" smtClean="0">
                <a:solidFill>
                  <a:srgbClr val="FFFFFF"/>
                </a:solidFill>
              </a:rPr>
              <a:t>процес.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74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43909" y="689415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  <a:defRPr/>
            </a:pPr>
            <a:r>
              <a:rPr lang="uk-UA" altLang="ru-RU" sz="3600" dirty="0">
                <a:solidFill>
                  <a:srgbClr val="FFFFFF"/>
                </a:solidFill>
              </a:rPr>
              <a:t>В процесі навчання здоров’я на біологічному рівні ми </a:t>
            </a:r>
            <a:r>
              <a:rPr lang="uk-UA" altLang="ru-RU" sz="3600" dirty="0" smtClean="0">
                <a:solidFill>
                  <a:srgbClr val="FFFFFF"/>
                </a:solidFill>
              </a:rPr>
              <a:t>маємо</a:t>
            </a:r>
            <a:r>
              <a:rPr lang="uk-UA" altLang="ru-RU" sz="3600" dirty="0" smtClean="0">
                <a:solidFill>
                  <a:srgbClr val="FFFFFF"/>
                </a:solidFill>
              </a:rPr>
              <a:t> </a:t>
            </a:r>
            <a:r>
              <a:rPr lang="uk-UA" altLang="ru-RU" sz="3600" dirty="0">
                <a:solidFill>
                  <a:srgbClr val="FFFFFF"/>
                </a:solidFill>
              </a:rPr>
              <a:t>забезпечувати, дбаючи про місце і умови проведення занять: </a:t>
            </a:r>
            <a:r>
              <a:rPr lang="uk-UA" altLang="ru-RU" sz="3600" dirty="0" smtClean="0">
                <a:solidFill>
                  <a:srgbClr val="FFFFFF"/>
                </a:solidFill>
              </a:rPr>
              <a:t>безпеку, </a:t>
            </a:r>
            <a:r>
              <a:rPr lang="uk-UA" altLang="ru-RU" sz="3600" dirty="0">
                <a:solidFill>
                  <a:srgbClr val="FFFFFF"/>
                </a:solidFill>
              </a:rPr>
              <a:t>освітленість, наявність свіжого </a:t>
            </a:r>
            <a:r>
              <a:rPr lang="uk-UA" altLang="ru-RU" sz="3600" dirty="0" smtClean="0">
                <a:solidFill>
                  <a:srgbClr val="FFFFFF"/>
                </a:solidFill>
              </a:rPr>
              <a:t>повітря.</a:t>
            </a:r>
          </a:p>
          <a:p>
            <a:pPr lvl="0" defTabSz="457200">
              <a:spcBef>
                <a:spcPct val="50000"/>
              </a:spcBef>
              <a:defRPr/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Головним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чинником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продуктивності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розумової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праці</a:t>
            </a:r>
            <a:r>
              <a:rPr lang="ru-RU" altLang="ru-RU" sz="3600" dirty="0">
                <a:solidFill>
                  <a:srgbClr val="FFFFFF"/>
                </a:solidFill>
              </a:rPr>
              <a:t> з </a:t>
            </a:r>
            <a:r>
              <a:rPr lang="ru-RU" altLang="ru-RU" sz="3600" dirty="0" err="1">
                <a:solidFill>
                  <a:srgbClr val="FFFFFF"/>
                </a:solidFill>
              </a:rPr>
              <a:t>абіотичних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факторів</a:t>
            </a:r>
            <a:r>
              <a:rPr lang="ru-RU" altLang="ru-RU" sz="3600" dirty="0">
                <a:solidFill>
                  <a:srgbClr val="FFFFFF"/>
                </a:solidFill>
              </a:rPr>
              <a:t> є </a:t>
            </a:r>
            <a:r>
              <a:rPr lang="ru-RU" altLang="ru-RU" sz="3600" dirty="0" err="1">
                <a:solidFill>
                  <a:srgbClr val="FFFFFF"/>
                </a:solidFill>
              </a:rPr>
              <a:t>наявність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кисню</a:t>
            </a:r>
            <a:r>
              <a:rPr lang="ru-RU" altLang="ru-RU" sz="3600" dirty="0">
                <a:solidFill>
                  <a:srgbClr val="FFFFFF"/>
                </a:solidFill>
              </a:rPr>
              <a:t> в </a:t>
            </a:r>
            <a:r>
              <a:rPr lang="ru-RU" altLang="ru-RU" sz="3600" dirty="0" err="1">
                <a:solidFill>
                  <a:srgbClr val="FFFFFF"/>
                </a:solidFill>
              </a:rPr>
              <a:t>повітрі</a:t>
            </a:r>
            <a:r>
              <a:rPr lang="ru-RU" altLang="ru-RU" sz="3600" dirty="0">
                <a:solidFill>
                  <a:srgbClr val="FFFFFF"/>
                </a:solidFill>
              </a:rPr>
              <a:t> того </a:t>
            </a:r>
            <a:r>
              <a:rPr lang="ru-RU" altLang="ru-RU" sz="3600" dirty="0" err="1">
                <a:solidFill>
                  <a:srgbClr val="FFFFFF"/>
                </a:solidFill>
              </a:rPr>
              <a:t>приміщення</a:t>
            </a:r>
            <a:r>
              <a:rPr lang="ru-RU" altLang="ru-RU" sz="3600" dirty="0">
                <a:solidFill>
                  <a:srgbClr val="FFFFFF"/>
                </a:solidFill>
              </a:rPr>
              <a:t>, де </a:t>
            </a:r>
            <a:r>
              <a:rPr lang="ru-RU" altLang="ru-RU" sz="3600" dirty="0" err="1">
                <a:solidFill>
                  <a:srgbClr val="FFFFFF"/>
                </a:solidFill>
              </a:rPr>
              <a:t>працює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людина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defTabSz="457200">
              <a:spcBef>
                <a:spcPct val="50000"/>
              </a:spcBef>
              <a:defRPr/>
            </a:pPr>
            <a:r>
              <a:rPr lang="ru-RU" altLang="ru-RU" sz="3600" dirty="0" err="1">
                <a:solidFill>
                  <a:srgbClr val="FFFFFF"/>
                </a:solidFill>
              </a:rPr>
              <a:t>Свіже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повітря</a:t>
            </a:r>
            <a:r>
              <a:rPr lang="ru-RU" altLang="ru-RU" sz="3600" dirty="0">
                <a:solidFill>
                  <a:srgbClr val="FFFFFF"/>
                </a:solidFill>
              </a:rPr>
              <a:t> - </a:t>
            </a:r>
            <a:r>
              <a:rPr lang="ru-RU" altLang="ru-RU" sz="3600" dirty="0" err="1">
                <a:solidFill>
                  <a:srgbClr val="FFFFFF"/>
                </a:solidFill>
              </a:rPr>
              <a:t>необхідна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умова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нашого</a:t>
            </a:r>
            <a:r>
              <a:rPr lang="ru-RU" altLang="ru-RU" sz="3600" dirty="0">
                <a:solidFill>
                  <a:srgbClr val="FFFFFF"/>
                </a:solidFill>
              </a:rPr>
              <a:t> здорового </a:t>
            </a:r>
            <a:r>
              <a:rPr lang="ru-RU" altLang="ru-RU" sz="3600" dirty="0" err="1">
                <a:solidFill>
                  <a:srgbClr val="FFFFFF"/>
                </a:solidFill>
              </a:rPr>
              <a:t>самопочуття</a:t>
            </a:r>
            <a:r>
              <a:rPr lang="ru-RU" altLang="ru-RU" sz="3600" dirty="0">
                <a:solidFill>
                  <a:srgbClr val="FFFFFF"/>
                </a:solidFill>
              </a:rPr>
              <a:t> і </a:t>
            </a:r>
            <a:r>
              <a:rPr lang="ru-RU" altLang="ru-RU" sz="3600" dirty="0" err="1">
                <a:solidFill>
                  <a:srgbClr val="FFFFFF"/>
                </a:solidFill>
              </a:rPr>
              <a:t>працездатності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68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094363"/>
            <a:ext cx="105156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Головний критерій збереження психічного, ментального здоров’я – ефективне функціонування всіх психічних </a:t>
            </a:r>
            <a:r>
              <a:rPr lang="uk-UA" altLang="ru-RU" sz="3600" dirty="0" smtClean="0">
                <a:solidFill>
                  <a:srgbClr val="FFFFFF"/>
                </a:solidFill>
              </a:rPr>
              <a:t>процесів.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b="1" dirty="0" smtClean="0">
                <a:solidFill>
                  <a:schemeClr val="tx2"/>
                </a:solidFill>
              </a:rPr>
              <a:t>Отже</a:t>
            </a:r>
            <a:r>
              <a:rPr lang="uk-UA" altLang="ru-RU" sz="3600" b="1" dirty="0">
                <a:solidFill>
                  <a:schemeClr val="tx2"/>
                </a:solidFill>
              </a:rPr>
              <a:t>, здоров’я на психічному рівні ми маємо забезпечувати, керуючи пізнавальними процесами студента під час заняття, дбаючи про активізацію пізнавальної діяльності студента та її оптимізацію.</a:t>
            </a:r>
            <a:endParaRPr kumimoji="0" lang="uk-UA" altLang="ru-RU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4511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b="1" dirty="0">
                <a:solidFill>
                  <a:schemeClr val="tx2"/>
                </a:solidFill>
              </a:rPr>
              <a:t>Організація пізнавальної діяльності студентів обов’язково включає в себе прийоми і засоби, що допомагають активізувати процеси уваги, сприйняття </a:t>
            </a:r>
            <a:r>
              <a:rPr lang="uk-UA" altLang="ru-RU" sz="3600" b="1" dirty="0" smtClean="0">
                <a:solidFill>
                  <a:schemeClr val="tx2"/>
                </a:solidFill>
              </a:rPr>
              <a:t>та</a:t>
            </a:r>
            <a:r>
              <a:rPr lang="uk-UA" altLang="ru-RU" sz="3600" b="1" dirty="0" smtClean="0">
                <a:solidFill>
                  <a:schemeClr val="tx2"/>
                </a:solidFill>
              </a:rPr>
              <a:t> </a:t>
            </a:r>
            <a:r>
              <a:rPr lang="uk-UA" altLang="ru-RU" sz="3600" b="1" dirty="0">
                <a:solidFill>
                  <a:schemeClr val="tx2"/>
                </a:solidFill>
              </a:rPr>
              <a:t>продуктивного мислення.</a:t>
            </a:r>
            <a:endParaRPr kumimoji="0" lang="uk-UA" altLang="ru-RU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57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sz="36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Управління </a:t>
            </a:r>
            <a:r>
              <a:rPr lang="uk-UA" sz="3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увагою.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Увагу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слухачів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приваблюють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зміни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сили</a:t>
            </a:r>
            <a:r>
              <a:rPr lang="ru-RU" altLang="ru-RU" sz="3600" dirty="0">
                <a:solidFill>
                  <a:srgbClr val="FFFFFF"/>
                </a:solidFill>
              </a:rPr>
              <a:t> звуку, темпу </a:t>
            </a:r>
            <a:r>
              <a:rPr lang="ru-RU" altLang="ru-RU" sz="3600" dirty="0" err="1">
                <a:solidFill>
                  <a:srgbClr val="FFFFFF"/>
                </a:solidFill>
              </a:rPr>
              <a:t>мовлення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інтонації</a:t>
            </a:r>
            <a:r>
              <a:rPr lang="ru-RU" altLang="ru-RU" sz="3600" dirty="0">
                <a:solidFill>
                  <a:srgbClr val="FFFFFF"/>
                </a:solidFill>
              </a:rPr>
              <a:t>, паузи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Допомагають релаксаційні паузи, зміна форми подачі інформації.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Фізіологічна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втома</a:t>
            </a:r>
            <a:r>
              <a:rPr lang="ru-RU" altLang="ru-RU" sz="3600" dirty="0">
                <a:solidFill>
                  <a:srgbClr val="FFFFFF"/>
                </a:solidFill>
              </a:rPr>
              <a:t> – </a:t>
            </a:r>
            <a:r>
              <a:rPr lang="ru-RU" altLang="ru-RU" sz="3600" dirty="0" err="1">
                <a:solidFill>
                  <a:srgbClr val="FFFFFF"/>
                </a:solidFill>
              </a:rPr>
              <a:t>природний</a:t>
            </a:r>
            <a:r>
              <a:rPr lang="ru-RU" altLang="ru-RU" sz="3600" dirty="0">
                <a:solidFill>
                  <a:srgbClr val="FFFFFF"/>
                </a:solidFill>
              </a:rPr>
              <a:t> стан, </a:t>
            </a:r>
            <a:r>
              <a:rPr lang="ru-RU" altLang="ru-RU" sz="3600" dirty="0" err="1">
                <a:solidFill>
                  <a:srgbClr val="FFFFFF"/>
                </a:solidFill>
              </a:rPr>
              <a:t>який</a:t>
            </a:r>
            <a:r>
              <a:rPr lang="ru-RU" altLang="ru-RU" sz="3600" dirty="0">
                <a:solidFill>
                  <a:srgbClr val="FFFFFF"/>
                </a:solidFill>
              </a:rPr>
              <a:t> педагог повинен </a:t>
            </a:r>
            <a:r>
              <a:rPr lang="ru-RU" altLang="ru-RU" sz="3600" dirty="0" err="1">
                <a:solidFill>
                  <a:srgbClr val="FFFFFF"/>
                </a:solidFill>
              </a:rPr>
              <a:t>брати</a:t>
            </a:r>
            <a:r>
              <a:rPr lang="ru-RU" altLang="ru-RU" sz="3600" dirty="0">
                <a:solidFill>
                  <a:srgbClr val="FFFFFF"/>
                </a:solidFill>
              </a:rPr>
              <a:t> до </a:t>
            </a:r>
            <a:r>
              <a:rPr lang="ru-RU" altLang="ru-RU" sz="3600" dirty="0" err="1">
                <a:solidFill>
                  <a:srgbClr val="FFFFFF"/>
                </a:solidFill>
              </a:rPr>
              <a:t>уваги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5416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806980"/>
            <a:ext cx="10515600" cy="558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ru-RU" altLang="ru-RU" sz="3400" dirty="0" err="1">
                <a:solidFill>
                  <a:srgbClr val="FFC000"/>
                </a:solidFill>
              </a:rPr>
              <a:t>Активізацію</a:t>
            </a:r>
            <a:r>
              <a:rPr lang="ru-RU" altLang="ru-RU" sz="3400" dirty="0">
                <a:solidFill>
                  <a:srgbClr val="FFC000"/>
                </a:solidFill>
              </a:rPr>
              <a:t> </a:t>
            </a:r>
            <a:r>
              <a:rPr lang="ru-RU" altLang="ru-RU" sz="3400" dirty="0" err="1">
                <a:solidFill>
                  <a:srgbClr val="FFC000"/>
                </a:solidFill>
              </a:rPr>
              <a:t>мислення</a:t>
            </a:r>
            <a:r>
              <a:rPr lang="ru-RU" altLang="ru-RU" sz="3400" dirty="0">
                <a:solidFill>
                  <a:srgbClr val="FFC000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найчастіше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пов’язують</a:t>
            </a:r>
            <a:r>
              <a:rPr lang="ru-RU" altLang="ru-RU" sz="3400" dirty="0">
                <a:solidFill>
                  <a:srgbClr val="FFFFFF"/>
                </a:solidFill>
              </a:rPr>
              <a:t> з </a:t>
            </a:r>
            <a:r>
              <a:rPr lang="ru-RU" altLang="ru-RU" sz="3400" dirty="0" err="1">
                <a:solidFill>
                  <a:srgbClr val="FFFFFF"/>
                </a:solidFill>
              </a:rPr>
              <a:t>використанням</a:t>
            </a:r>
            <a:r>
              <a:rPr lang="ru-RU" altLang="ru-RU" sz="3400" dirty="0">
                <a:solidFill>
                  <a:srgbClr val="FFFFFF"/>
                </a:solidFill>
              </a:rPr>
              <a:t> проблемного методу, </a:t>
            </a:r>
            <a:r>
              <a:rPr lang="ru-RU" altLang="ru-RU" sz="3400" dirty="0" err="1">
                <a:solidFill>
                  <a:srgbClr val="FFFFFF"/>
                </a:solidFill>
              </a:rPr>
              <a:t>що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формує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теоретичне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логічне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критичне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мислення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розвиває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продуктивне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творче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мислення</a:t>
            </a:r>
            <a:r>
              <a:rPr lang="ru-RU" altLang="ru-RU" sz="34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400" dirty="0" smtClean="0">
                <a:solidFill>
                  <a:srgbClr val="FFFFFF"/>
                </a:solidFill>
              </a:rPr>
              <a:t>Перш </a:t>
            </a:r>
            <a:r>
              <a:rPr lang="ru-RU" altLang="ru-RU" sz="3400" dirty="0">
                <a:solidFill>
                  <a:srgbClr val="FFFFFF"/>
                </a:solidFill>
              </a:rPr>
              <a:t>за все треба </a:t>
            </a:r>
            <a:r>
              <a:rPr lang="ru-RU" altLang="ru-RU" sz="3400" dirty="0" err="1">
                <a:solidFill>
                  <a:srgbClr val="FFFFFF"/>
                </a:solidFill>
              </a:rPr>
              <a:t>навчити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 smtClean="0">
                <a:solidFill>
                  <a:srgbClr val="FFFFFF"/>
                </a:solidFill>
              </a:rPr>
              <a:t>першокурсників</a:t>
            </a:r>
            <a:r>
              <a:rPr lang="ru-RU" altLang="ru-RU" sz="3400" dirty="0" smtClean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систематизувати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 smtClean="0">
                <a:solidFill>
                  <a:srgbClr val="FFFFFF"/>
                </a:solidFill>
              </a:rPr>
              <a:t>інформацію</a:t>
            </a:r>
            <a:r>
              <a:rPr lang="ru-RU" altLang="ru-RU" sz="3400" dirty="0">
                <a:solidFill>
                  <a:srgbClr val="FFFFFF"/>
                </a:solidFill>
              </a:rPr>
              <a:t>. </a:t>
            </a:r>
            <a:r>
              <a:rPr lang="ru-RU" altLang="ru-RU" sz="3400" dirty="0" err="1">
                <a:solidFill>
                  <a:srgbClr val="FFFFFF"/>
                </a:solidFill>
              </a:rPr>
              <a:t>Плани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прочитаного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власні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структурні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схеми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зі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зв’язками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між</a:t>
            </a:r>
            <a:r>
              <a:rPr lang="ru-RU" altLang="ru-RU" sz="3400" dirty="0">
                <a:solidFill>
                  <a:srgbClr val="FFFFFF"/>
                </a:solidFill>
              </a:rPr>
              <a:t> компонентами – </a:t>
            </a:r>
            <a:r>
              <a:rPr lang="ru-RU" altLang="ru-RU" sz="3400" dirty="0" err="1">
                <a:solidFill>
                  <a:srgbClr val="FFFFFF"/>
                </a:solidFill>
              </a:rPr>
              <a:t>ці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завдання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більш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вдало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контролюють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самостійну</a:t>
            </a:r>
            <a:r>
              <a:rPr lang="ru-RU" altLang="ru-RU" sz="3400" dirty="0">
                <a:solidFill>
                  <a:srgbClr val="FFFFFF"/>
                </a:solidFill>
              </a:rPr>
              <a:t> роботу студента, </a:t>
            </a:r>
            <a:r>
              <a:rPr lang="ru-RU" altLang="ru-RU" sz="3400" dirty="0" err="1">
                <a:solidFill>
                  <a:srgbClr val="FFFFFF"/>
                </a:solidFill>
              </a:rPr>
              <a:t>ніж</a:t>
            </a:r>
            <a:r>
              <a:rPr lang="ru-RU" altLang="ru-RU" sz="3400" dirty="0">
                <a:solidFill>
                  <a:srgbClr val="FFFFFF"/>
                </a:solidFill>
              </a:rPr>
              <a:t> просто </a:t>
            </a:r>
            <a:r>
              <a:rPr lang="ru-RU" altLang="ru-RU" sz="3400" dirty="0" err="1">
                <a:solidFill>
                  <a:srgbClr val="FFFFFF"/>
                </a:solidFill>
              </a:rPr>
              <a:t>конспектування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smtClean="0">
                <a:solidFill>
                  <a:srgbClr val="FFFFFF"/>
                </a:solidFill>
              </a:rPr>
              <a:t>тем </a:t>
            </a:r>
            <a:r>
              <a:rPr lang="ru-RU" altLang="ru-RU" sz="3400" dirty="0" smtClean="0">
                <a:solidFill>
                  <a:srgbClr val="FFFFFF"/>
                </a:solidFill>
              </a:rPr>
              <a:t>для </a:t>
            </a:r>
            <a:r>
              <a:rPr lang="ru-RU" altLang="ru-RU" sz="3400" dirty="0" err="1">
                <a:solidFill>
                  <a:srgbClr val="FFFFFF"/>
                </a:solidFill>
              </a:rPr>
              <a:t>самостійного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вивчення</a:t>
            </a:r>
            <a:r>
              <a:rPr lang="ru-RU" altLang="ru-RU" sz="3400" dirty="0">
                <a:solidFill>
                  <a:srgbClr val="FFFFFF"/>
                </a:solidFill>
              </a:rPr>
              <a:t>.</a:t>
            </a:r>
            <a:endParaRPr kumimoji="0" lang="uk-UA" altLang="ru-RU" sz="3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08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78594" y="872295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Осмислення, розуміння залежать від суттєвих </a:t>
            </a:r>
            <a:r>
              <a:rPr lang="uk-UA" altLang="ru-RU" sz="3600" dirty="0" err="1">
                <a:solidFill>
                  <a:srgbClr val="FFFFFF"/>
                </a:solidFill>
              </a:rPr>
              <a:t>зв’язків</a:t>
            </a:r>
            <a:r>
              <a:rPr lang="uk-UA" altLang="ru-RU" sz="3600" dirty="0">
                <a:solidFill>
                  <a:srgbClr val="FFFFFF"/>
                </a:solidFill>
              </a:rPr>
              <a:t> нового матеріалу з тими знаннями, що вже має </a:t>
            </a:r>
            <a:r>
              <a:rPr lang="uk-UA" altLang="ru-RU" sz="3600" dirty="0" smtClean="0">
                <a:solidFill>
                  <a:srgbClr val="FFFFFF"/>
                </a:solidFill>
              </a:rPr>
              <a:t>студент.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Оптимальний </a:t>
            </a:r>
            <a:r>
              <a:rPr lang="uk-UA" altLang="ru-RU" sz="3600" dirty="0">
                <a:solidFill>
                  <a:srgbClr val="FFFFFF"/>
                </a:solidFill>
              </a:rPr>
              <a:t>рівень ускладненості мови викладача під час навчального заняття визначається рівнем фонових знань слухачів, "зоною їх найближчого розвитку</a:t>
            </a:r>
            <a:r>
              <a:rPr lang="uk-UA" altLang="ru-RU" sz="3600" dirty="0" smtClean="0">
                <a:solidFill>
                  <a:srgbClr val="FFFFFF"/>
                </a:solidFill>
              </a:rPr>
              <a:t>".</a:t>
            </a:r>
          </a:p>
          <a:p>
            <a:pPr lvl="0" algn="just" defTabSz="457200">
              <a:spcBef>
                <a:spcPct val="50000"/>
              </a:spcBef>
            </a:pP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Зайве ускладнення робить заняття неефективним, спрощення – нецікавим.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4041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04721" y="558786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sz="36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Управління процесом </a:t>
            </a:r>
            <a:r>
              <a:rPr lang="uk-UA" sz="3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сприйняття.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Перша умова – це надання чіткої інформації з достатнім ступенем надмірності, щоб не допустити її помилкового </a:t>
            </a:r>
            <a:r>
              <a:rPr lang="uk-UA" altLang="ru-RU" sz="3600" dirty="0" smtClean="0">
                <a:solidFill>
                  <a:srgbClr val="FFFFFF"/>
                </a:solidFill>
              </a:rPr>
              <a:t>сприйняття.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Використання </a:t>
            </a:r>
            <a:r>
              <a:rPr lang="uk-UA" altLang="ru-RU" sz="3600" dirty="0">
                <a:solidFill>
                  <a:srgbClr val="FFFFFF"/>
                </a:solidFill>
              </a:rPr>
              <a:t>декількох видів </a:t>
            </a:r>
            <a:r>
              <a:rPr lang="uk-UA" altLang="ru-RU" sz="3600" dirty="0" err="1">
                <a:solidFill>
                  <a:srgbClr val="FFFFFF"/>
                </a:solidFill>
              </a:rPr>
              <a:t>відчуттів</a:t>
            </a:r>
            <a:r>
              <a:rPr lang="uk-UA" altLang="ru-RU" sz="3600" dirty="0">
                <a:solidFill>
                  <a:srgbClr val="FFFFFF"/>
                </a:solidFill>
              </a:rPr>
              <a:t> при сприйманні змісту лекції значно підвищує об’єм інформації, що сприймає студент (65% змісту інформації проти 15% і 25% при сприйманні в слуховій і зоровій формах окремо).</a:t>
            </a:r>
            <a:endParaRPr kumimoji="0" lang="uk-UA" altLang="ru-RU" sz="3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4888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78594" y="571849"/>
            <a:ext cx="10515600" cy="561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Деякі закономірності зорового </a:t>
            </a:r>
            <a:r>
              <a:rPr lang="uk-UA" altLang="ru-RU" sz="3600" dirty="0" smtClean="0">
                <a:solidFill>
                  <a:srgbClr val="FFFFFF"/>
                </a:solidFill>
              </a:rPr>
              <a:t>сприйняття:</a:t>
            </a: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400" dirty="0" smtClean="0">
                <a:solidFill>
                  <a:srgbClr val="FFFFFF"/>
                </a:solidFill>
              </a:rPr>
              <a:t>33</a:t>
            </a:r>
            <a:r>
              <a:rPr lang="ru-RU" altLang="ru-RU" sz="3400" dirty="0">
                <a:solidFill>
                  <a:srgbClr val="FFFFFF"/>
                </a:solidFill>
              </a:rPr>
              <a:t>% </a:t>
            </a:r>
            <a:r>
              <a:rPr lang="ru-RU" altLang="ru-RU" sz="3400" dirty="0" err="1">
                <a:solidFill>
                  <a:srgbClr val="FFFFFF"/>
                </a:solidFill>
              </a:rPr>
              <a:t>нашої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уваги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привертає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інформація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що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розташована</a:t>
            </a:r>
            <a:r>
              <a:rPr lang="ru-RU" altLang="ru-RU" sz="3400" dirty="0">
                <a:solidFill>
                  <a:srgbClr val="FFFFFF"/>
                </a:solidFill>
              </a:rPr>
              <a:t> в правому </a:t>
            </a:r>
            <a:r>
              <a:rPr lang="ru-RU" altLang="ru-RU" sz="3400" dirty="0" err="1">
                <a:solidFill>
                  <a:srgbClr val="FFFFFF"/>
                </a:solidFill>
              </a:rPr>
              <a:t>верхньому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куті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отже</a:t>
            </a:r>
            <a:r>
              <a:rPr lang="ru-RU" altLang="ru-RU" sz="3400" dirty="0">
                <a:solidFill>
                  <a:srgbClr val="FFFFFF"/>
                </a:solidFill>
              </a:rPr>
              <a:t> вона </a:t>
            </a:r>
            <a:r>
              <a:rPr lang="ru-RU" altLang="ru-RU" sz="3400" dirty="0" err="1">
                <a:solidFill>
                  <a:srgbClr val="FFFFFF"/>
                </a:solidFill>
              </a:rPr>
              <a:t>краще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сприймається</a:t>
            </a:r>
            <a:r>
              <a:rPr lang="ru-RU" altLang="ru-RU" sz="3400" dirty="0">
                <a:solidFill>
                  <a:srgbClr val="FFFFFF"/>
                </a:solidFill>
              </a:rPr>
              <a:t> і </a:t>
            </a:r>
            <a:r>
              <a:rPr lang="ru-RU" altLang="ru-RU" sz="3400" dirty="0" err="1">
                <a:solidFill>
                  <a:srgbClr val="FFFFFF"/>
                </a:solidFill>
              </a:rPr>
              <a:t>запам’ятовується</a:t>
            </a:r>
            <a:r>
              <a:rPr lang="ru-RU" altLang="ru-RU" sz="3400" dirty="0" smtClean="0">
                <a:solidFill>
                  <a:srgbClr val="FFFFFF"/>
                </a:solidFill>
              </a:rPr>
              <a:t>;</a:t>
            </a: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400" dirty="0" smtClean="0">
                <a:solidFill>
                  <a:srgbClr val="FFFFFF"/>
                </a:solidFill>
              </a:rPr>
              <a:t>Текст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що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надруковано</a:t>
            </a:r>
            <a:r>
              <a:rPr lang="ru-RU" altLang="ru-RU" sz="3400" dirty="0">
                <a:solidFill>
                  <a:srgbClr val="FFFFFF"/>
                </a:solidFill>
              </a:rPr>
              <a:t> у </a:t>
            </a:r>
            <a:r>
              <a:rPr lang="ru-RU" altLang="ru-RU" sz="3400" dirty="0" err="1">
                <a:solidFill>
                  <a:srgbClr val="FFFFFF"/>
                </a:solidFill>
              </a:rPr>
              <a:t>вузький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стовпчик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потребує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більш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тривалого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зчитування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ніж</a:t>
            </a:r>
            <a:r>
              <a:rPr lang="ru-RU" altLang="ru-RU" sz="3400" dirty="0">
                <a:solidFill>
                  <a:srgbClr val="FFFFFF"/>
                </a:solidFill>
              </a:rPr>
              <a:t> у широкий</a:t>
            </a:r>
            <a:r>
              <a:rPr lang="ru-RU" altLang="ru-RU" sz="3400" dirty="0" smtClean="0">
                <a:solidFill>
                  <a:srgbClr val="FFFFFF"/>
                </a:solidFill>
              </a:rPr>
              <a:t>;</a:t>
            </a: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400" dirty="0" err="1" smtClean="0">
                <a:solidFill>
                  <a:srgbClr val="FFFFFF"/>
                </a:solidFill>
              </a:rPr>
              <a:t>Найбільш</a:t>
            </a:r>
            <a:r>
              <a:rPr lang="ru-RU" altLang="ru-RU" sz="3400" dirty="0" smtClean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зручний</a:t>
            </a:r>
            <a:r>
              <a:rPr lang="ru-RU" altLang="ru-RU" sz="3400" dirty="0">
                <a:solidFill>
                  <a:srgbClr val="FFFFFF"/>
                </a:solidFill>
              </a:rPr>
              <a:t> для </a:t>
            </a:r>
            <a:r>
              <a:rPr lang="ru-RU" altLang="ru-RU" sz="3400" dirty="0" err="1">
                <a:solidFill>
                  <a:srgbClr val="FFFFFF"/>
                </a:solidFill>
              </a:rPr>
              <a:t>зорового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сприйняття</a:t>
            </a:r>
            <a:r>
              <a:rPr lang="ru-RU" altLang="ru-RU" sz="3400" dirty="0">
                <a:solidFill>
                  <a:srgbClr val="FFFFFF"/>
                </a:solidFill>
              </a:rPr>
              <a:t> – </a:t>
            </a:r>
            <a:r>
              <a:rPr lang="ru-RU" altLang="ru-RU" sz="3400" dirty="0" err="1">
                <a:solidFill>
                  <a:srgbClr val="FFFFFF"/>
                </a:solidFill>
              </a:rPr>
              <a:t>чорний</a:t>
            </a:r>
            <a:r>
              <a:rPr lang="ru-RU" altLang="ru-RU" sz="3400" dirty="0">
                <a:solidFill>
                  <a:srgbClr val="FFFFFF"/>
                </a:solidFill>
              </a:rPr>
              <a:t> шрифт на </a:t>
            </a:r>
            <a:r>
              <a:rPr lang="ru-RU" altLang="ru-RU" sz="3400" dirty="0" err="1">
                <a:solidFill>
                  <a:srgbClr val="FFFFFF"/>
                </a:solidFill>
              </a:rPr>
              <a:t>білому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фоні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чорний</a:t>
            </a:r>
            <a:r>
              <a:rPr lang="ru-RU" altLang="ru-RU" sz="3400" dirty="0">
                <a:solidFill>
                  <a:srgbClr val="FFFFFF"/>
                </a:solidFill>
              </a:rPr>
              <a:t> на </a:t>
            </a:r>
            <a:r>
              <a:rPr lang="ru-RU" altLang="ru-RU" sz="3400" dirty="0" err="1">
                <a:solidFill>
                  <a:srgbClr val="FFFFFF"/>
                </a:solidFill>
              </a:rPr>
              <a:t>кольоровому</a:t>
            </a:r>
            <a:r>
              <a:rPr lang="ru-RU" altLang="ru-RU" sz="3400" dirty="0">
                <a:solidFill>
                  <a:srgbClr val="FFFFFF"/>
                </a:solidFill>
              </a:rPr>
              <a:t>. </a:t>
            </a:r>
            <a:r>
              <a:rPr lang="ru-RU" altLang="ru-RU" sz="3400" dirty="0" err="1">
                <a:solidFill>
                  <a:srgbClr val="FFFFFF"/>
                </a:solidFill>
              </a:rPr>
              <a:t>Найгірше</a:t>
            </a:r>
            <a:r>
              <a:rPr lang="ru-RU" altLang="ru-RU" sz="3400" dirty="0">
                <a:solidFill>
                  <a:srgbClr val="FFFFFF"/>
                </a:solidFill>
              </a:rPr>
              <a:t> – </a:t>
            </a:r>
            <a:r>
              <a:rPr lang="ru-RU" altLang="ru-RU" sz="3400" dirty="0" err="1">
                <a:solidFill>
                  <a:srgbClr val="FFFFFF"/>
                </a:solidFill>
              </a:rPr>
              <a:t>жовтий</a:t>
            </a:r>
            <a:r>
              <a:rPr lang="ru-RU" altLang="ru-RU" sz="3400" dirty="0">
                <a:solidFill>
                  <a:srgbClr val="FFFFFF"/>
                </a:solidFill>
              </a:rPr>
              <a:t> на </a:t>
            </a:r>
            <a:r>
              <a:rPr lang="ru-RU" altLang="ru-RU" sz="3400" dirty="0" err="1">
                <a:solidFill>
                  <a:srgbClr val="FFFFFF"/>
                </a:solidFill>
              </a:rPr>
              <a:t>білому</a:t>
            </a:r>
            <a:r>
              <a:rPr lang="ru-RU" altLang="ru-RU" sz="3400" dirty="0">
                <a:solidFill>
                  <a:srgbClr val="FFFFFF"/>
                </a:solidFill>
              </a:rPr>
              <a:t>.</a:t>
            </a:r>
            <a:endParaRPr kumimoji="0" lang="uk-UA" altLang="ru-RU" sz="3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7231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b="1" dirty="0">
                <a:solidFill>
                  <a:srgbClr val="FFFFFF"/>
                </a:solidFill>
              </a:rPr>
              <a:t>Про </a:t>
            </a:r>
            <a:r>
              <a:rPr lang="ru-RU" altLang="ru-RU" sz="3600" b="1" dirty="0" err="1">
                <a:solidFill>
                  <a:srgbClr val="FFFFFF"/>
                </a:solidFill>
              </a:rPr>
              <a:t>розвиток</a:t>
            </a:r>
            <a:r>
              <a:rPr lang="ru-RU" altLang="ru-RU" sz="3600" b="1" dirty="0">
                <a:solidFill>
                  <a:srgbClr val="FFFFFF"/>
                </a:solidFill>
              </a:rPr>
              <a:t> </a:t>
            </a:r>
            <a:r>
              <a:rPr lang="ru-RU" altLang="ru-RU" sz="3600" b="1" dirty="0" err="1">
                <a:solidFill>
                  <a:srgbClr val="FFFFFF"/>
                </a:solidFill>
              </a:rPr>
              <a:t>пам’яті</a:t>
            </a:r>
            <a:r>
              <a:rPr lang="ru-RU" altLang="ru-RU" sz="3600" b="1" dirty="0">
                <a:solidFill>
                  <a:srgbClr val="FFFFFF"/>
                </a:solidFill>
              </a:rPr>
              <a:t> сказано </a:t>
            </a:r>
            <a:r>
              <a:rPr lang="ru-RU" altLang="ru-RU" sz="3600" b="1" dirty="0" err="1" smtClean="0">
                <a:solidFill>
                  <a:srgbClr val="FFFFFF"/>
                </a:solidFill>
              </a:rPr>
              <a:t>багато</a:t>
            </a:r>
            <a:r>
              <a:rPr lang="ru-RU" altLang="ru-RU" sz="3600" b="1" dirty="0" smtClean="0">
                <a:solidFill>
                  <a:srgbClr val="FFFFFF"/>
                </a:solidFill>
              </a:rPr>
              <a:t>.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Це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універсальна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складова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учіння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Отже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першокурснику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необхідно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надати</a:t>
            </a:r>
            <a:r>
              <a:rPr lang="ru-RU" altLang="ru-RU" sz="3600" dirty="0">
                <a:solidFill>
                  <a:srgbClr val="FFFFFF"/>
                </a:solidFill>
              </a:rPr>
              <a:t> систему </a:t>
            </a:r>
            <a:r>
              <a:rPr lang="ru-RU" altLang="ru-RU" sz="3600" dirty="0" err="1">
                <a:solidFill>
                  <a:srgbClr val="FFFFFF"/>
                </a:solidFill>
              </a:rPr>
              <a:t>виховання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й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розвитку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пам’яті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У </a:t>
            </a:r>
            <a:r>
              <a:rPr lang="ru-RU" altLang="ru-RU" sz="3600" dirty="0" err="1">
                <a:solidFill>
                  <a:srgbClr val="FFFFFF"/>
                </a:solidFill>
              </a:rPr>
              <a:t>психологічній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службі</a:t>
            </a:r>
            <a:r>
              <a:rPr lang="ru-RU" altLang="ru-RU" sz="3600" dirty="0">
                <a:solidFill>
                  <a:srgbClr val="FFFFFF"/>
                </a:solidFill>
              </a:rPr>
              <a:t> ми </a:t>
            </a:r>
            <a:r>
              <a:rPr lang="ru-RU" altLang="ru-RU" sz="3600" dirty="0" err="1">
                <a:solidFill>
                  <a:srgbClr val="FFFFFF"/>
                </a:solidFill>
              </a:rPr>
              <a:t>пропонуємо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семінари-тренінги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розвитку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когнітивних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процесів</a:t>
            </a:r>
            <a:r>
              <a:rPr lang="ru-RU" altLang="ru-RU" sz="3600" dirty="0">
                <a:solidFill>
                  <a:srgbClr val="FFFFFF"/>
                </a:solidFill>
              </a:rPr>
              <a:t> та </a:t>
            </a:r>
            <a:r>
              <a:rPr lang="ru-RU" altLang="ru-RU" sz="3600" dirty="0" err="1">
                <a:solidFill>
                  <a:srgbClr val="FFFFFF"/>
                </a:solidFill>
              </a:rPr>
              <a:t>індивідуальні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консультації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509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78594" y="702478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sz="36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Наступний провідний критерій психічного здоров’я людини – це адаптивні можливості психіки індивіда</a:t>
            </a:r>
            <a:r>
              <a:rPr lang="uk-UA" sz="3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Особливої</a:t>
            </a:r>
            <a:r>
              <a:rPr lang="ru-RU" altLang="ru-RU" sz="3600" dirty="0">
                <a:solidFill>
                  <a:srgbClr val="FFFFFF"/>
                </a:solidFill>
              </a:rPr>
              <a:t> ваги </a:t>
            </a:r>
            <a:r>
              <a:rPr lang="ru-RU" altLang="ru-RU" sz="3600" dirty="0" err="1">
                <a:solidFill>
                  <a:srgbClr val="FFFFFF"/>
                </a:solidFill>
              </a:rPr>
              <a:t>набуває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цей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критерій</a:t>
            </a:r>
            <a:r>
              <a:rPr lang="ru-RU" altLang="ru-RU" sz="3600" dirty="0">
                <a:solidFill>
                  <a:srgbClr val="FFFFFF"/>
                </a:solidFill>
              </a:rPr>
              <a:t> в перший </a:t>
            </a:r>
            <a:r>
              <a:rPr lang="ru-RU" altLang="ru-RU" sz="3600" dirty="0" err="1">
                <a:solidFill>
                  <a:srgbClr val="FFFFFF"/>
                </a:solidFill>
              </a:rPr>
              <a:t>рік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600" dirty="0">
                <a:solidFill>
                  <a:srgbClr val="FFFFFF"/>
                </a:solidFill>
              </a:rPr>
              <a:t> у </a:t>
            </a:r>
            <a:r>
              <a:rPr lang="ru-RU" altLang="ru-RU" sz="3600" dirty="0" err="1">
                <a:solidFill>
                  <a:srgbClr val="FFFFFF"/>
                </a:solidFill>
              </a:rPr>
              <a:t>вищому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навчальному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закладі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У </a:t>
            </a:r>
            <a:r>
              <a:rPr lang="uk-UA" altLang="ru-RU" sz="3600" dirty="0">
                <a:solidFill>
                  <a:srgbClr val="FFFFFF"/>
                </a:solidFill>
              </a:rPr>
              <a:t>багатьох першокурсників </a:t>
            </a:r>
            <a:r>
              <a:rPr lang="uk-UA" altLang="ru-RU" sz="3600" dirty="0" smtClean="0">
                <a:solidFill>
                  <a:srgbClr val="FFFFFF"/>
                </a:solidFill>
              </a:rPr>
              <a:t>відсутні </a:t>
            </a:r>
            <a:r>
              <a:rPr lang="uk-UA" altLang="ru-RU" sz="3600" dirty="0">
                <a:solidFill>
                  <a:srgbClr val="FFFFFF"/>
                </a:solidFill>
              </a:rPr>
              <a:t>способи змістової переробки тексту, пошуку інформації, систематизації, класифікації, аналізу, порівняння, узагальнення.</a:t>
            </a:r>
            <a:endParaRPr kumimoji="0" lang="uk-UA" altLang="ru-RU" sz="3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6139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30846" y="846169"/>
            <a:ext cx="10515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ru-RU" altLang="ru-RU" sz="3600" dirty="0" smtClean="0">
                <a:solidFill>
                  <a:srgbClr val="FFFFFF"/>
                </a:solidFill>
              </a:rPr>
              <a:t>Без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цих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умінь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першокурсник</a:t>
            </a:r>
            <a:r>
              <a:rPr lang="ru-RU" altLang="ru-RU" sz="3600" dirty="0">
                <a:solidFill>
                  <a:srgbClr val="FFFFFF"/>
                </a:solidFill>
              </a:rPr>
              <a:t> не </a:t>
            </a:r>
            <a:r>
              <a:rPr lang="ru-RU" altLang="ru-RU" sz="3600" dirty="0" err="1">
                <a:solidFill>
                  <a:srgbClr val="FFFFFF"/>
                </a:solidFill>
              </a:rPr>
              <a:t>здатен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переробити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запропонований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обсяг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інформації</a:t>
            </a:r>
            <a:r>
              <a:rPr lang="ru-RU" altLang="ru-RU" sz="3600" dirty="0">
                <a:solidFill>
                  <a:srgbClr val="FFFFFF"/>
                </a:solidFill>
              </a:rPr>
              <a:t> (особливо ту </a:t>
            </a:r>
            <a:r>
              <a:rPr lang="ru-RU" altLang="ru-RU" sz="3600" dirty="0" err="1">
                <a:solidFill>
                  <a:srgbClr val="FFFFFF"/>
                </a:solidFill>
              </a:rPr>
              <a:t>частину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що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відведена</a:t>
            </a:r>
            <a:r>
              <a:rPr lang="ru-RU" altLang="ru-RU" sz="3600" dirty="0">
                <a:solidFill>
                  <a:srgbClr val="FFFFFF"/>
                </a:solidFill>
              </a:rPr>
              <a:t> на </a:t>
            </a:r>
            <a:r>
              <a:rPr lang="ru-RU" altLang="ru-RU" sz="3600" dirty="0" err="1">
                <a:solidFill>
                  <a:srgbClr val="FFFFFF"/>
                </a:solidFill>
              </a:rPr>
              <a:t>самостійне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вивчення</a:t>
            </a:r>
            <a:r>
              <a:rPr lang="ru-RU" altLang="ru-RU" sz="3600" dirty="0">
                <a:solidFill>
                  <a:srgbClr val="FFFFFF"/>
                </a:solidFill>
              </a:rPr>
              <a:t>).</a:t>
            </a:r>
            <a:endParaRPr lang="uk-UA" altLang="ru-RU" sz="3600" dirty="0" smtClean="0">
              <a:solidFill>
                <a:srgbClr val="FFFFFF"/>
              </a:solidFill>
            </a:endParaRP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Саме </a:t>
            </a:r>
            <a:r>
              <a:rPr lang="uk-UA" altLang="ru-RU" sz="3600" dirty="0">
                <a:solidFill>
                  <a:srgbClr val="FFFFFF"/>
                </a:solidFill>
              </a:rPr>
              <a:t>цей вектор процесу адаптації першокурсника </a:t>
            </a:r>
            <a:r>
              <a:rPr lang="uk-UA" altLang="ru-RU" sz="3600" dirty="0" smtClean="0">
                <a:solidFill>
                  <a:srgbClr val="FFFFFF"/>
                </a:solidFill>
              </a:rPr>
              <a:t>є ключовою </a:t>
            </a:r>
            <a:r>
              <a:rPr lang="uk-UA" altLang="ru-RU" sz="3600" dirty="0">
                <a:solidFill>
                  <a:srgbClr val="FFFFFF"/>
                </a:solidFill>
              </a:rPr>
              <a:t>ланкою у формуванні цілісної соціально-професійної компетенції майбутнього фахівця, її </a:t>
            </a:r>
            <a:r>
              <a:rPr lang="uk-UA" altLang="ru-RU" sz="3600" dirty="0" smtClean="0">
                <a:solidFill>
                  <a:srgbClr val="FFFFFF"/>
                </a:solidFill>
              </a:rPr>
              <a:t>інтелектуального  </a:t>
            </a:r>
            <a:r>
              <a:rPr lang="uk-UA" altLang="ru-RU" sz="3600" dirty="0">
                <a:solidFill>
                  <a:srgbClr val="FFFFFF"/>
                </a:solidFill>
              </a:rPr>
              <a:t>й</a:t>
            </a:r>
            <a:r>
              <a:rPr lang="uk-UA" altLang="ru-RU" sz="3600" dirty="0" smtClean="0">
                <a:solidFill>
                  <a:srgbClr val="FFFFFF"/>
                </a:solidFill>
              </a:rPr>
              <a:t> </a:t>
            </a:r>
            <a:r>
              <a:rPr lang="uk-UA" altLang="ru-RU" sz="3600" dirty="0">
                <a:solidFill>
                  <a:srgbClr val="FFFFFF"/>
                </a:solidFill>
              </a:rPr>
              <a:t>особистісного рівня.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333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На </a:t>
            </a:r>
            <a:r>
              <a:rPr lang="uk-UA" altLang="ru-RU" sz="3600" dirty="0">
                <a:solidFill>
                  <a:srgbClr val="FFFFFF"/>
                </a:solidFill>
              </a:rPr>
              <a:t>куратора покладена відповідальна місія: допомогти створити колектив навчальної групи, виявити індивідуальні особливості студента, </a:t>
            </a:r>
            <a:r>
              <a:rPr lang="uk-UA" altLang="ru-RU" sz="3600" dirty="0" smtClean="0">
                <a:solidFill>
                  <a:srgbClr val="FFFFFF"/>
                </a:solidFill>
              </a:rPr>
              <a:t>зробити </a:t>
            </a:r>
            <a:r>
              <a:rPr lang="uk-UA" altLang="ru-RU" sz="3600" dirty="0">
                <a:solidFill>
                  <a:srgbClr val="FFFFFF"/>
                </a:solidFill>
              </a:rPr>
              <a:t>процес адаптації більш рівним і психологічно комфортним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Таким чином, психолого-</a:t>
            </a:r>
            <a:r>
              <a:rPr lang="ru-RU" altLang="ru-RU" sz="3600" dirty="0" err="1">
                <a:solidFill>
                  <a:srgbClr val="FFFFFF"/>
                </a:solidFill>
              </a:rPr>
              <a:t>педагогічна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підготовка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кураторів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стає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невідкладною</a:t>
            </a:r>
            <a:r>
              <a:rPr lang="ru-RU" altLang="ru-RU" sz="3600" dirty="0">
                <a:solidFill>
                  <a:srgbClr val="FFFFFF"/>
                </a:solidFill>
              </a:rPr>
              <a:t> задачею </a:t>
            </a:r>
            <a:r>
              <a:rPr lang="ru-RU" altLang="ru-RU" sz="3600" dirty="0" smtClean="0">
                <a:solidFill>
                  <a:srgbClr val="FFFFFF"/>
                </a:solidFill>
              </a:rPr>
              <a:t>ЗВО.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3886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002923"/>
            <a:ext cx="105156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b="1" dirty="0">
                <a:solidFill>
                  <a:schemeClr val="tx2"/>
                </a:solidFill>
              </a:rPr>
              <a:t>Стійкість особистості до деструктивних впливів, </a:t>
            </a:r>
            <a:r>
              <a:rPr lang="uk-UA" altLang="ru-RU" sz="3600" b="1" dirty="0" err="1">
                <a:solidFill>
                  <a:schemeClr val="tx2"/>
                </a:solidFill>
              </a:rPr>
              <a:t>стресогенних</a:t>
            </a:r>
            <a:r>
              <a:rPr lang="uk-UA" altLang="ru-RU" sz="3600" b="1" dirty="0">
                <a:solidFill>
                  <a:schemeClr val="tx2"/>
                </a:solidFill>
              </a:rPr>
              <a:t> факторів, вміння підтримувати й оптимізувати свій психічний стан – найважливіші вимоги збереження психічного (психологічного) здоров’я особистості</a:t>
            </a:r>
            <a:r>
              <a:rPr lang="uk-UA" altLang="ru-RU" sz="3600" b="1" dirty="0" smtClean="0">
                <a:solidFill>
                  <a:schemeClr val="tx2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 err="1"/>
              <a:t>Психологічна</a:t>
            </a:r>
            <a:r>
              <a:rPr lang="ru-RU" altLang="ru-RU" sz="3600" dirty="0"/>
              <a:t> служба </a:t>
            </a:r>
            <a:r>
              <a:rPr lang="ru-RU" altLang="ru-RU" sz="3600" dirty="0" err="1"/>
              <a:t>академії</a:t>
            </a:r>
            <a:r>
              <a:rPr lang="ru-RU" altLang="ru-RU" sz="3600" dirty="0"/>
              <a:t> систематично проводить </a:t>
            </a:r>
            <a:r>
              <a:rPr lang="ru-RU" altLang="ru-RU" sz="3600" dirty="0" err="1"/>
              <a:t>антистресові</a:t>
            </a:r>
            <a:r>
              <a:rPr lang="ru-RU" altLang="ru-RU" sz="3600" dirty="0"/>
              <a:t> </a:t>
            </a:r>
            <a:r>
              <a:rPr lang="ru-RU" altLang="ru-RU" sz="3600" dirty="0" err="1"/>
              <a:t>тренінги</a:t>
            </a:r>
            <a:r>
              <a:rPr lang="ru-RU" altLang="ru-RU" sz="3600" dirty="0"/>
              <a:t> та </a:t>
            </a:r>
            <a:r>
              <a:rPr lang="ru-RU" altLang="ru-RU" sz="3600" dirty="0" err="1"/>
              <a:t>індивідуальні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консультації</a:t>
            </a:r>
            <a:r>
              <a:rPr lang="ru-RU" altLang="ru-RU" sz="3600" dirty="0"/>
              <a:t> з </a:t>
            </a:r>
            <a:r>
              <a:rPr lang="ru-RU" altLang="ru-RU" sz="3600" dirty="0" err="1"/>
              <a:t>цих</a:t>
            </a:r>
            <a:r>
              <a:rPr lang="ru-RU" altLang="ru-RU" sz="3600" dirty="0"/>
              <a:t> </a:t>
            </a:r>
            <a:r>
              <a:rPr lang="ru-RU" altLang="ru-RU" sz="3600" dirty="0" err="1"/>
              <a:t>питань</a:t>
            </a:r>
            <a:r>
              <a:rPr lang="ru-RU" altLang="ru-RU" sz="3600" dirty="0"/>
              <a:t>.</a:t>
            </a:r>
            <a:endParaRPr kumimoji="0" lang="uk-UA" altLang="ru-RU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060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519598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b="1" dirty="0" smtClean="0">
                <a:solidFill>
                  <a:srgbClr val="FFFFFF"/>
                </a:solidFill>
              </a:rPr>
              <a:t>Забезпечення психічного здоров’я викладача.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Реформування освіти вимагає підвищення адаптаційних можливостей викладача, а соціальна нестабільність породжує підвищену тривожність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Почуття відповідальності, вимогливість до себе, притаманні високопрофесійним викладачам, </a:t>
            </a:r>
            <a:r>
              <a:rPr lang="uk-UA" altLang="ru-RU" sz="3600" dirty="0" smtClean="0">
                <a:solidFill>
                  <a:srgbClr val="FFFFFF"/>
                </a:solidFill>
              </a:rPr>
              <a:t>недооцінка здібностей, </a:t>
            </a:r>
            <a:r>
              <a:rPr lang="uk-UA" altLang="ru-RU" sz="3600" dirty="0">
                <a:solidFill>
                  <a:srgbClr val="FFFFFF"/>
                </a:solidFill>
              </a:rPr>
              <a:t>конфліктні ситуації в колективі – все це може бути причиною емоційного </a:t>
            </a:r>
            <a:r>
              <a:rPr lang="uk-UA" altLang="ru-RU" sz="3600" dirty="0" smtClean="0">
                <a:solidFill>
                  <a:srgbClr val="FFFFFF"/>
                </a:solidFill>
              </a:rPr>
              <a:t>вигоряння </a:t>
            </a:r>
            <a:r>
              <a:rPr lang="uk-UA" altLang="ru-RU" sz="3600" dirty="0">
                <a:solidFill>
                  <a:srgbClr val="FFFFFF"/>
                </a:solidFill>
              </a:rPr>
              <a:t>викладача.</a:t>
            </a:r>
            <a:endParaRPr kumimoji="0" lang="uk-UA" altLang="ru-RU" sz="3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751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519598"/>
            <a:ext cx="10515600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400" dirty="0" smtClean="0">
                <a:solidFill>
                  <a:srgbClr val="FFFFFF"/>
                </a:solidFill>
              </a:rPr>
              <a:t>У </a:t>
            </a:r>
            <a:r>
              <a:rPr lang="uk-UA" altLang="ru-RU" sz="3400" dirty="0">
                <a:solidFill>
                  <a:srgbClr val="FFFFFF"/>
                </a:solidFill>
              </a:rPr>
              <a:t>розв’язанні цієї проблеми найважливішими ми вважаємо: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400" dirty="0">
                <a:solidFill>
                  <a:srgbClr val="FFFFFF"/>
                </a:solidFill>
              </a:rPr>
              <a:t>•	Підвищення психологічної культури викладача;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400" dirty="0">
                <a:solidFill>
                  <a:srgbClr val="FFFFFF"/>
                </a:solidFill>
              </a:rPr>
              <a:t>•	Роботу психологічної </a:t>
            </a:r>
            <a:r>
              <a:rPr lang="uk-UA" altLang="ru-RU" sz="3400" dirty="0" smtClean="0">
                <a:solidFill>
                  <a:srgbClr val="FFFFFF"/>
                </a:solidFill>
              </a:rPr>
              <a:t>служби;</a:t>
            </a:r>
            <a:endParaRPr lang="uk-UA" altLang="ru-RU" sz="3400" dirty="0">
              <a:solidFill>
                <a:srgbClr val="FFFFFF"/>
              </a:solidFill>
            </a:endParaRPr>
          </a:p>
          <a:p>
            <a:pPr lvl="0" algn="just" defTabSz="457200">
              <a:spcBef>
                <a:spcPct val="50000"/>
              </a:spcBef>
            </a:pPr>
            <a:r>
              <a:rPr lang="uk-UA" altLang="ru-RU" sz="3400" dirty="0">
                <a:solidFill>
                  <a:srgbClr val="FFFFFF"/>
                </a:solidFill>
              </a:rPr>
              <a:t>•	Роль керівника підрозділу, від якого в значній мірі залежить </a:t>
            </a:r>
            <a:r>
              <a:rPr lang="uk-UA" altLang="ru-RU" sz="3400" dirty="0" smtClean="0">
                <a:solidFill>
                  <a:srgbClr val="FFFFFF"/>
                </a:solidFill>
              </a:rPr>
              <a:t>психологічний </a:t>
            </a:r>
            <a:r>
              <a:rPr lang="uk-UA" altLang="ru-RU" sz="3400" dirty="0">
                <a:solidFill>
                  <a:srgbClr val="FFFFFF"/>
                </a:solidFill>
              </a:rPr>
              <a:t>клімат </a:t>
            </a:r>
            <a:r>
              <a:rPr lang="uk-UA" altLang="ru-RU" sz="3400" dirty="0" smtClean="0">
                <a:solidFill>
                  <a:srgbClr val="FFFFFF"/>
                </a:solidFill>
              </a:rPr>
              <a:t>у </a:t>
            </a:r>
            <a:r>
              <a:rPr lang="uk-UA" altLang="ru-RU" sz="3400" dirty="0" smtClean="0">
                <a:solidFill>
                  <a:srgbClr val="FFFFFF"/>
                </a:solidFill>
              </a:rPr>
              <a:t>колективі;</a:t>
            </a:r>
            <a:endParaRPr lang="uk-UA" altLang="ru-RU" sz="3400" dirty="0">
              <a:solidFill>
                <a:srgbClr val="FFFFFF"/>
              </a:solidFill>
            </a:endParaRPr>
          </a:p>
          <a:p>
            <a:pPr lvl="0" algn="just" defTabSz="457200">
              <a:spcBef>
                <a:spcPct val="50000"/>
              </a:spcBef>
            </a:pPr>
            <a:r>
              <a:rPr lang="uk-UA" altLang="ru-RU" sz="3400" dirty="0">
                <a:solidFill>
                  <a:srgbClr val="FFFFFF"/>
                </a:solidFill>
              </a:rPr>
              <a:t>•	Підтримка творчої діяльності викладача як найкращого засобу </a:t>
            </a:r>
            <a:r>
              <a:rPr lang="uk-UA" altLang="ru-RU" sz="3400" dirty="0" err="1">
                <a:solidFill>
                  <a:srgbClr val="FFFFFF"/>
                </a:solidFill>
              </a:rPr>
              <a:t>антифрустраційного</a:t>
            </a:r>
            <a:r>
              <a:rPr lang="uk-UA" altLang="ru-RU" sz="3400" dirty="0">
                <a:solidFill>
                  <a:srgbClr val="FFFFFF"/>
                </a:solidFill>
              </a:rPr>
              <a:t>, </a:t>
            </a:r>
            <a:r>
              <a:rPr lang="uk-UA" altLang="ru-RU" sz="3400" dirty="0" smtClean="0">
                <a:solidFill>
                  <a:srgbClr val="FFFFFF"/>
                </a:solidFill>
              </a:rPr>
              <a:t>антистресового </a:t>
            </a:r>
            <a:r>
              <a:rPr lang="uk-UA" altLang="ru-RU" sz="3400" dirty="0">
                <a:solidFill>
                  <a:srgbClr val="FFFFFF"/>
                </a:solidFill>
              </a:rPr>
              <a:t>способу організації педагогічного процесу.</a:t>
            </a:r>
          </a:p>
        </p:txBody>
      </p:sp>
    </p:spTree>
    <p:extLst>
      <p:ext uri="{BB962C8B-B14F-4D97-AF65-F5344CB8AC3E}">
        <p14:creationId xmlns:p14="http://schemas.microsoft.com/office/powerpoint/2010/main" xmlns="" val="4134444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04721" y="663289"/>
            <a:ext cx="10515600" cy="506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400" b="1" dirty="0" smtClean="0">
                <a:solidFill>
                  <a:srgbClr val="FFFFFF"/>
                </a:solidFill>
              </a:rPr>
              <a:t>Підсумуємо.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400" dirty="0">
                <a:solidFill>
                  <a:srgbClr val="FFFFFF"/>
                </a:solidFill>
              </a:rPr>
              <a:t>Шляхи </a:t>
            </a:r>
            <a:r>
              <a:rPr lang="ru-RU" altLang="ru-RU" sz="3400" dirty="0" err="1">
                <a:solidFill>
                  <a:srgbClr val="FFFFFF"/>
                </a:solidFill>
              </a:rPr>
              <a:t>розв’язання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проблеми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збереження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smtClean="0">
                <a:solidFill>
                  <a:srgbClr val="FFFFFF"/>
                </a:solidFill>
              </a:rPr>
              <a:t>ментального </a:t>
            </a:r>
            <a:r>
              <a:rPr lang="ru-RU" altLang="ru-RU" sz="3400" dirty="0" err="1">
                <a:solidFill>
                  <a:srgbClr val="FFFFFF"/>
                </a:solidFill>
              </a:rPr>
              <a:t>здоров’я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особистості</a:t>
            </a:r>
            <a:r>
              <a:rPr lang="ru-RU" altLang="ru-RU" sz="3400" dirty="0">
                <a:solidFill>
                  <a:srgbClr val="FFFFFF"/>
                </a:solidFill>
              </a:rPr>
              <a:t> в </a:t>
            </a:r>
            <a:r>
              <a:rPr lang="ru-RU" altLang="ru-RU" sz="3400" dirty="0" err="1">
                <a:solidFill>
                  <a:srgbClr val="FFFFFF"/>
                </a:solidFill>
              </a:rPr>
              <a:t>навчально-виховному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процесі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 smtClean="0">
                <a:solidFill>
                  <a:srgbClr val="FFFFFF"/>
                </a:solidFill>
              </a:rPr>
              <a:t>можна</a:t>
            </a:r>
            <a:r>
              <a:rPr lang="ru-RU" altLang="ru-RU" sz="3400" dirty="0" smtClean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об’єднати</a:t>
            </a:r>
            <a:r>
              <a:rPr lang="ru-RU" altLang="ru-RU" sz="3400" dirty="0">
                <a:solidFill>
                  <a:srgbClr val="FFFFFF"/>
                </a:solidFill>
              </a:rPr>
              <a:t> за </a:t>
            </a:r>
            <a:r>
              <a:rPr lang="ru-RU" altLang="ru-RU" sz="3400" dirty="0" err="1">
                <a:solidFill>
                  <a:srgbClr val="FFFFFF"/>
                </a:solidFill>
              </a:rPr>
              <a:t>наступними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напрямками</a:t>
            </a:r>
            <a:r>
              <a:rPr lang="ru-RU" altLang="ru-RU" sz="3400" dirty="0" smtClean="0">
                <a:solidFill>
                  <a:srgbClr val="FFFFFF"/>
                </a:solidFill>
              </a:rPr>
              <a:t>:</a:t>
            </a: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400" dirty="0" err="1" smtClean="0">
                <a:solidFill>
                  <a:srgbClr val="FFFFFF"/>
                </a:solidFill>
              </a:rPr>
              <a:t>д</a:t>
            </a:r>
            <a:r>
              <a:rPr lang="ru-RU" altLang="ru-RU" sz="3400" dirty="0" err="1" smtClean="0">
                <a:solidFill>
                  <a:srgbClr val="FFFFFF"/>
                </a:solidFill>
              </a:rPr>
              <a:t>отримання</a:t>
            </a:r>
            <a:r>
              <a:rPr lang="ru-RU" altLang="ru-RU" sz="3400" dirty="0" smtClean="0">
                <a:solidFill>
                  <a:srgbClr val="FFFFFF"/>
                </a:solidFill>
              </a:rPr>
              <a:t> </a:t>
            </a:r>
            <a:r>
              <a:rPr lang="ru-RU" altLang="ru-RU" sz="3400" dirty="0">
                <a:solidFill>
                  <a:srgbClr val="FFFFFF"/>
                </a:solidFill>
              </a:rPr>
              <a:t>правил </a:t>
            </a:r>
            <a:r>
              <a:rPr lang="ru-RU" altLang="ru-RU" sz="3400" dirty="0" err="1">
                <a:solidFill>
                  <a:srgbClr val="FFFFFF"/>
                </a:solidFill>
              </a:rPr>
              <a:t>психогігієни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інтелектуальної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 smtClean="0">
                <a:solidFill>
                  <a:srgbClr val="FFFFFF"/>
                </a:solidFill>
              </a:rPr>
              <a:t>праці</a:t>
            </a:r>
            <a:r>
              <a:rPr lang="ru-RU" altLang="ru-RU" sz="3400" dirty="0" smtClean="0">
                <a:solidFill>
                  <a:srgbClr val="FFFFFF"/>
                </a:solidFill>
              </a:rPr>
              <a:t>;</a:t>
            </a: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400" dirty="0" err="1">
                <a:solidFill>
                  <a:srgbClr val="FFFFFF"/>
                </a:solidFill>
              </a:rPr>
              <a:t>впровадження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активних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методів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400" dirty="0">
                <a:solidFill>
                  <a:srgbClr val="FFFFFF"/>
                </a:solidFill>
              </a:rPr>
              <a:t>, </a:t>
            </a:r>
            <a:r>
              <a:rPr lang="ru-RU" altLang="ru-RU" sz="3400" dirty="0" err="1">
                <a:solidFill>
                  <a:srgbClr val="FFFFFF"/>
                </a:solidFill>
              </a:rPr>
              <a:t>засобів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активізації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пізнавальної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err="1">
                <a:solidFill>
                  <a:srgbClr val="FFFFFF"/>
                </a:solidFill>
              </a:rPr>
              <a:t>діяльності</a:t>
            </a:r>
            <a:r>
              <a:rPr lang="ru-RU" altLang="ru-RU" sz="3400" dirty="0">
                <a:solidFill>
                  <a:srgbClr val="FFFFFF"/>
                </a:solidFill>
              </a:rPr>
              <a:t> </a:t>
            </a:r>
            <a:r>
              <a:rPr lang="ru-RU" altLang="ru-RU" sz="3400" dirty="0" smtClean="0">
                <a:solidFill>
                  <a:srgbClr val="FFFFFF"/>
                </a:solidFill>
              </a:rPr>
              <a:t>студента;</a:t>
            </a:r>
            <a:endParaRPr kumimoji="0" lang="uk-UA" altLang="ru-RU" sz="3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4597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30846" y="937609"/>
            <a:ext cx="105156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р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озробка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засобів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діагностики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професійних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компетенцій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майбутнього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фахівця</a:t>
            </a:r>
            <a:r>
              <a:rPr lang="ru-RU" altLang="ru-RU" sz="3600" dirty="0" smtClean="0">
                <a:solidFill>
                  <a:srgbClr val="FFFFFF"/>
                </a:solidFill>
              </a:rPr>
              <a:t>;</a:t>
            </a: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з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абезпечення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>
                <a:solidFill>
                  <a:srgbClr val="FFFFFF"/>
                </a:solidFill>
              </a:rPr>
              <a:t>умов для </a:t>
            </a:r>
            <a:r>
              <a:rPr lang="ru-RU" altLang="ru-RU" sz="3600" dirty="0" err="1">
                <a:solidFill>
                  <a:srgbClr val="FFFFFF"/>
                </a:solidFill>
              </a:rPr>
              <a:t>розвитку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здібностей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особистості</a:t>
            </a:r>
            <a:r>
              <a:rPr lang="ru-RU" altLang="ru-RU" sz="3600" dirty="0" smtClean="0">
                <a:solidFill>
                  <a:srgbClr val="FFFFFF"/>
                </a:solidFill>
              </a:rPr>
              <a:t>;</a:t>
            </a: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altLang="ru-RU" sz="3600" dirty="0" smtClean="0">
                <a:solidFill>
                  <a:srgbClr val="FFFFFF"/>
                </a:solidFill>
              </a:rPr>
              <a:t>в</a:t>
            </a:r>
            <a:r>
              <a:rPr lang="uk-UA" altLang="ru-RU" sz="3600" dirty="0" smtClean="0">
                <a:solidFill>
                  <a:srgbClr val="FFFFFF"/>
                </a:solidFill>
              </a:rPr>
              <a:t>провадження </a:t>
            </a:r>
            <a:r>
              <a:rPr lang="uk-UA" altLang="ru-RU" sz="3600" dirty="0">
                <a:solidFill>
                  <a:srgbClr val="FFFFFF"/>
                </a:solidFill>
              </a:rPr>
              <a:t>системної діяльності </a:t>
            </a:r>
            <a:r>
              <a:rPr lang="uk-UA" altLang="ru-RU" sz="3600" dirty="0" smtClean="0">
                <a:solidFill>
                  <a:srgbClr val="FFFFFF"/>
                </a:solidFill>
              </a:rPr>
              <a:t>ЗВО </a:t>
            </a:r>
            <a:r>
              <a:rPr lang="uk-UA" altLang="ru-RU" sz="3600" dirty="0">
                <a:solidFill>
                  <a:srgbClr val="FFFFFF"/>
                </a:solidFill>
              </a:rPr>
              <a:t>у</a:t>
            </a:r>
            <a:r>
              <a:rPr lang="uk-UA" altLang="ru-RU" sz="3600" dirty="0" smtClean="0">
                <a:solidFill>
                  <a:srgbClr val="FFFFFF"/>
                </a:solidFill>
              </a:rPr>
              <a:t> </a:t>
            </a:r>
            <a:r>
              <a:rPr lang="uk-UA" altLang="ru-RU" sz="3600" dirty="0">
                <a:solidFill>
                  <a:srgbClr val="FFFFFF"/>
                </a:solidFill>
              </a:rPr>
              <a:t>напрямку розв’язання проблеми адаптації першокурсників </a:t>
            </a:r>
            <a:r>
              <a:rPr lang="uk-UA" altLang="ru-RU" sz="3600" dirty="0" smtClean="0">
                <a:solidFill>
                  <a:srgbClr val="FFFFFF"/>
                </a:solidFill>
              </a:rPr>
              <a:t>(</a:t>
            </a:r>
            <a:r>
              <a:rPr lang="uk-UA" altLang="ru-RU" sz="3600" dirty="0">
                <a:solidFill>
                  <a:srgbClr val="FFFFFF"/>
                </a:solidFill>
              </a:rPr>
              <a:t>організаційна, дидактична і соціальна адаптація);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918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30846" y="937609"/>
            <a:ext cx="10515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з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апровадження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суб’єкт-суб’єктного</a:t>
            </a:r>
            <a:r>
              <a:rPr lang="ru-RU" altLang="ru-RU" sz="3600" dirty="0">
                <a:solidFill>
                  <a:srgbClr val="FFFFFF"/>
                </a:solidFill>
              </a:rPr>
              <a:t> стилю </a:t>
            </a:r>
            <a:r>
              <a:rPr lang="ru-RU" altLang="ru-RU" sz="3600" dirty="0" err="1">
                <a:solidFill>
                  <a:srgbClr val="FFFFFF"/>
                </a:solidFill>
              </a:rPr>
              <a:t>спілкування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викладача</a:t>
            </a:r>
            <a:r>
              <a:rPr lang="ru-RU" altLang="ru-RU" sz="3600" dirty="0">
                <a:solidFill>
                  <a:srgbClr val="FFFFFF"/>
                </a:solidFill>
              </a:rPr>
              <a:t> і </a:t>
            </a:r>
            <a:r>
              <a:rPr lang="ru-RU" altLang="ru-RU" sz="3600" dirty="0" err="1">
                <a:solidFill>
                  <a:srgbClr val="FFFFFF"/>
                </a:solidFill>
              </a:rPr>
              <a:t>студентів</a:t>
            </a:r>
            <a:r>
              <a:rPr lang="ru-RU" altLang="ru-RU" sz="3600" dirty="0">
                <a:solidFill>
                  <a:srgbClr val="FFFFFF"/>
                </a:solidFill>
              </a:rPr>
              <a:t>;</a:t>
            </a:r>
            <a:endParaRPr lang="ru-RU" altLang="ru-RU" sz="3600" dirty="0" smtClean="0">
              <a:solidFill>
                <a:srgbClr val="FFFFFF"/>
              </a:solidFill>
            </a:endParaRP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н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абуття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навичок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досягнення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smtClean="0">
                <a:solidFill>
                  <a:srgbClr val="FFFFFF"/>
                </a:solidFill>
              </a:rPr>
              <a:t>консенсусу як </a:t>
            </a:r>
            <a:r>
              <a:rPr lang="ru-RU" altLang="ru-RU" sz="3600" dirty="0">
                <a:solidFill>
                  <a:srgbClr val="FFFFFF"/>
                </a:solidFill>
              </a:rPr>
              <a:t>альтернатива диктату і </a:t>
            </a:r>
            <a:r>
              <a:rPr lang="ru-RU" altLang="ru-RU" sz="3600" dirty="0" err="1">
                <a:solidFill>
                  <a:srgbClr val="FFFFFF"/>
                </a:solidFill>
              </a:rPr>
              <a:t>агресії</a:t>
            </a:r>
            <a:r>
              <a:rPr lang="ru-RU" altLang="ru-RU" sz="3600" dirty="0">
                <a:solidFill>
                  <a:srgbClr val="FFFFFF"/>
                </a:solidFill>
              </a:rPr>
              <a:t>;</a:t>
            </a:r>
            <a:endParaRPr lang="ru-RU" altLang="ru-RU" sz="3600" dirty="0" smtClean="0">
              <a:solidFill>
                <a:srgbClr val="FFFFFF"/>
              </a:solidFill>
            </a:endParaRPr>
          </a:p>
          <a:p>
            <a:pPr marL="571500" lvl="0" indent="-571500" algn="just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з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апровадження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антистресового</a:t>
            </a:r>
            <a:r>
              <a:rPr lang="ru-RU" altLang="ru-RU" sz="3600" dirty="0">
                <a:solidFill>
                  <a:srgbClr val="FFFFFF"/>
                </a:solidFill>
              </a:rPr>
              <a:t> способу </a:t>
            </a:r>
            <a:r>
              <a:rPr lang="ru-RU" altLang="ru-RU" sz="3600" dirty="0" err="1">
                <a:solidFill>
                  <a:srgbClr val="FFFFFF"/>
                </a:solidFill>
              </a:rPr>
              <a:t>життєдіяльності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студентів</a:t>
            </a:r>
            <a:r>
              <a:rPr lang="ru-RU" altLang="ru-RU" sz="3600" dirty="0">
                <a:solidFill>
                  <a:srgbClr val="FFFFFF"/>
                </a:solidFill>
              </a:rPr>
              <a:t> і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викладачів</a:t>
            </a:r>
            <a:r>
              <a:rPr lang="ru-RU" altLang="ru-RU" sz="3600" dirty="0" smtClean="0">
                <a:solidFill>
                  <a:srgbClr val="FFFFFF"/>
                </a:solidFill>
              </a:rPr>
              <a:t>,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протидія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емоційному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вигорянню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викладачів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7538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3732" y="2117333"/>
            <a:ext cx="9087395" cy="1143000"/>
          </a:xfrm>
        </p:spPr>
        <p:txBody>
          <a:bodyPr/>
          <a:lstStyle/>
          <a:p>
            <a:r>
              <a:rPr lang="uk-UA" sz="8000" b="1" dirty="0" smtClean="0">
                <a:effectLst/>
                <a:latin typeface="+mn-lt"/>
              </a:rPr>
              <a:t>Дякую за увагу!</a:t>
            </a:r>
            <a:endParaRPr lang="ru-RU" sz="8000" b="1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1679693"/>
      </p:ext>
    </p:extLst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820</Words>
  <Application>Microsoft Office PowerPoint</Application>
  <PresentationFormat>Произвольный</PresentationFormat>
  <Paragraphs>59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Синий обелиск</vt:lpstr>
      <vt:lpstr>Вимоги здоров’язбереження до організації  навчально-виховного процесу</vt:lpstr>
      <vt:lpstr>Здоров’я – не все, але все без здоров’я – ніщо. Сократ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стилю педагогічного спілкування на ефективність навчання. Розвиток креативності.</dc:title>
  <dc:creator>Пользователь Windows</dc:creator>
  <cp:lastModifiedBy>marina</cp:lastModifiedBy>
  <cp:revision>65</cp:revision>
  <dcterms:created xsi:type="dcterms:W3CDTF">2020-03-21T14:31:11Z</dcterms:created>
  <dcterms:modified xsi:type="dcterms:W3CDTF">2020-03-29T06:16:07Z</dcterms:modified>
</cp:coreProperties>
</file>