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6" r:id="rId3"/>
    <p:sldId id="258" r:id="rId4"/>
    <p:sldId id="259" r:id="rId5"/>
    <p:sldId id="275" r:id="rId6"/>
    <p:sldId id="266" r:id="rId7"/>
    <p:sldId id="267" r:id="rId8"/>
    <p:sldId id="268" r:id="rId9"/>
    <p:sldId id="269" r:id="rId10"/>
    <p:sldId id="272" r:id="rId11"/>
    <p:sldId id="273" r:id="rId12"/>
    <p:sldId id="270" r:id="rId13"/>
    <p:sldId id="274" r:id="rId14"/>
    <p:sldId id="271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89C3B-C879-4C3D-AD97-DE2B3BCEAD97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D5F31-1750-43AD-B659-3BB0562148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89C3B-C879-4C3D-AD97-DE2B3BCEAD97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D5F31-1750-43AD-B659-3BB0562148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89C3B-C879-4C3D-AD97-DE2B3BCEAD97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D5F31-1750-43AD-B659-3BB0562148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89C3B-C879-4C3D-AD97-DE2B3BCEAD97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D5F31-1750-43AD-B659-3BB0562148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89C3B-C879-4C3D-AD97-DE2B3BCEAD97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D5F31-1750-43AD-B659-3BB0562148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89C3B-C879-4C3D-AD97-DE2B3BCEAD97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D5F31-1750-43AD-B659-3BB0562148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89C3B-C879-4C3D-AD97-DE2B3BCEAD97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D5F31-1750-43AD-B659-3BB0562148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89C3B-C879-4C3D-AD97-DE2B3BCEAD97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D5F31-1750-43AD-B659-3BB0562148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89C3B-C879-4C3D-AD97-DE2B3BCEAD97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DDDD5F31-1750-43AD-B659-3BB0562148B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89C3B-C879-4C3D-AD97-DE2B3BCEAD97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D5F31-1750-43AD-B659-3BB0562148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89C3B-C879-4C3D-AD97-DE2B3BCEAD97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D5F31-1750-43AD-B659-3BB0562148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0489C3B-C879-4C3D-AD97-DE2B3BCEAD97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DDD5F31-1750-43AD-B659-3BB0562148BD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 anchor="ctr">
            <a:noAutofit/>
          </a:bodyPr>
          <a:lstStyle/>
          <a:p>
            <a:pPr algn="ctr"/>
            <a:r>
              <a:rPr lang="uk-UA" sz="6600" dirty="0" smtClean="0">
                <a:solidFill>
                  <a:srgbClr val="FFFF00"/>
                </a:solidFill>
              </a:rPr>
              <a:t>Професійне</a:t>
            </a:r>
            <a:br>
              <a:rPr lang="uk-UA" sz="6600" dirty="0" smtClean="0">
                <a:solidFill>
                  <a:srgbClr val="FFFF00"/>
                </a:solidFill>
              </a:rPr>
            </a:br>
            <a:r>
              <a:rPr lang="uk-UA" sz="6600" dirty="0" smtClean="0">
                <a:solidFill>
                  <a:srgbClr val="FFFF00"/>
                </a:solidFill>
              </a:rPr>
              <a:t>здоров’я викладача</a:t>
            </a:r>
            <a:endParaRPr lang="uk-UA" sz="6600" dirty="0">
              <a:solidFill>
                <a:srgbClr val="FFFF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4005064"/>
            <a:ext cx="8352928" cy="2448272"/>
          </a:xfrm>
        </p:spPr>
        <p:txBody>
          <a:bodyPr>
            <a:normAutofit/>
          </a:bodyPr>
          <a:lstStyle/>
          <a:p>
            <a:r>
              <a:rPr lang="ru-RU" sz="3200" dirty="0" err="1" smtClean="0">
                <a:solidFill>
                  <a:srgbClr val="FFFF00"/>
                </a:solidFill>
              </a:rPr>
              <a:t>Складановська</a:t>
            </a:r>
            <a:r>
              <a:rPr lang="ru-RU" sz="3200" dirty="0" smtClean="0">
                <a:solidFill>
                  <a:srgbClr val="FFFF00"/>
                </a:solidFill>
              </a:rPr>
              <a:t> М.Г.</a:t>
            </a:r>
          </a:p>
          <a:p>
            <a:r>
              <a:rPr lang="ru-RU" sz="3200" dirty="0" smtClean="0">
                <a:solidFill>
                  <a:srgbClr val="FFFF00"/>
                </a:solidFill>
              </a:rPr>
              <a:t>Доктор </a:t>
            </a:r>
            <a:r>
              <a:rPr lang="ru-RU" sz="3200" dirty="0" err="1" smtClean="0">
                <a:solidFill>
                  <a:srgbClr val="FFFF00"/>
                </a:solidFill>
              </a:rPr>
              <a:t>філософії</a:t>
            </a:r>
            <a:endParaRPr lang="ru-RU" sz="3200" dirty="0" smtClean="0">
              <a:solidFill>
                <a:srgbClr val="FFFF00"/>
              </a:solidFill>
            </a:endParaRPr>
          </a:p>
          <a:p>
            <a:r>
              <a:rPr lang="ru-RU" sz="3200" dirty="0" err="1" smtClean="0">
                <a:solidFill>
                  <a:srgbClr val="FFFF00"/>
                </a:solidFill>
              </a:rPr>
              <a:t>Керівник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психологічної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</a:p>
          <a:p>
            <a:r>
              <a:rPr lang="ru-RU" sz="3200" dirty="0" smtClean="0">
                <a:solidFill>
                  <a:srgbClr val="FFFF00"/>
                </a:solidFill>
              </a:rPr>
              <a:t>Служб</a:t>
            </a:r>
            <a:r>
              <a:rPr lang="uk-UA" sz="3200" dirty="0" smtClean="0">
                <a:solidFill>
                  <a:srgbClr val="FFFF00"/>
                </a:solidFill>
              </a:rPr>
              <a:t>и</a:t>
            </a:r>
            <a:r>
              <a:rPr lang="ru-RU" sz="3200" dirty="0" smtClean="0">
                <a:solidFill>
                  <a:srgbClr val="FFFF00"/>
                </a:solidFill>
              </a:rPr>
              <a:t> ПДАБА</a:t>
            </a:r>
            <a:endParaRPr lang="ru-RU" sz="32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052736"/>
            <a:ext cx="8071048" cy="5009728"/>
          </a:xfrm>
        </p:spPr>
        <p:txBody>
          <a:bodyPr anchor="t">
            <a:noAutofit/>
          </a:bodyPr>
          <a:lstStyle/>
          <a:p>
            <a:pPr algn="l">
              <a:lnSpc>
                <a:spcPct val="150000"/>
              </a:lnSpc>
            </a:pPr>
            <a:r>
              <a:rPr lang="uk-UA" sz="2900" dirty="0" smtClean="0">
                <a:solidFill>
                  <a:srgbClr val="FFFF00"/>
                </a:solidFill>
                <a:effectLst/>
                <a:latin typeface="Arial Black" pitchFamily="34" charset="0"/>
              </a:rPr>
              <a:t>Мета психологічного забезпечення професійного здоров'я:</a:t>
            </a:r>
            <a:br>
              <a:rPr lang="uk-UA" sz="2900" dirty="0" smtClean="0">
                <a:solidFill>
                  <a:srgbClr val="FFFF00"/>
                </a:solidFill>
                <a:effectLst/>
                <a:latin typeface="Arial Black" pitchFamily="34" charset="0"/>
              </a:rPr>
            </a:br>
            <a:r>
              <a:rPr lang="uk-UA" sz="2900" dirty="0" smtClean="0">
                <a:solidFill>
                  <a:srgbClr val="FFFF00"/>
                </a:solidFill>
                <a:effectLst/>
                <a:latin typeface="Arial Black" pitchFamily="34" charset="0"/>
              </a:rPr>
              <a:t>- підвищення </a:t>
            </a:r>
            <a:r>
              <a:rPr lang="uk-UA" sz="2900" dirty="0" err="1" smtClean="0">
                <a:solidFill>
                  <a:srgbClr val="FFFF00"/>
                </a:solidFill>
                <a:effectLst/>
                <a:latin typeface="Arial Black" pitchFamily="34" charset="0"/>
              </a:rPr>
              <a:t>здоров'язберігаючої</a:t>
            </a:r>
            <a:r>
              <a:rPr lang="uk-UA" sz="2900" dirty="0" smtClean="0">
                <a:solidFill>
                  <a:srgbClr val="FFFF00"/>
                </a:solidFill>
                <a:effectLst/>
                <a:latin typeface="Arial Black" pitchFamily="34" charset="0"/>
              </a:rPr>
              <a:t> компетентності;</a:t>
            </a:r>
            <a:br>
              <a:rPr lang="uk-UA" sz="2900" dirty="0" smtClean="0">
                <a:solidFill>
                  <a:srgbClr val="FFFF00"/>
                </a:solidFill>
                <a:effectLst/>
                <a:latin typeface="Arial Black" pitchFamily="34" charset="0"/>
              </a:rPr>
            </a:br>
            <a:r>
              <a:rPr lang="uk-UA" sz="2900" dirty="0" smtClean="0">
                <a:solidFill>
                  <a:srgbClr val="FFFF00"/>
                </a:solidFill>
                <a:effectLst/>
                <a:latin typeface="Arial Black" pitchFamily="34" charset="0"/>
              </a:rPr>
              <a:t>- зміцнення резервних можливостей професіонала;</a:t>
            </a:r>
            <a:br>
              <a:rPr lang="uk-UA" sz="2900" dirty="0" smtClean="0">
                <a:solidFill>
                  <a:srgbClr val="FFFF00"/>
                </a:solidFill>
                <a:effectLst/>
                <a:latin typeface="Arial Black" pitchFamily="34" charset="0"/>
              </a:rPr>
            </a:br>
            <a:r>
              <a:rPr lang="uk-UA" sz="2900" dirty="0" smtClean="0">
                <a:solidFill>
                  <a:srgbClr val="FFFF00"/>
                </a:solidFill>
                <a:effectLst/>
                <a:latin typeface="Arial Black" pitchFamily="34" charset="0"/>
              </a:rPr>
              <a:t>- профілактика стресу і емоційного вигоряння</a:t>
            </a:r>
            <a:endParaRPr lang="uk-UA" sz="2900" dirty="0">
              <a:solidFill>
                <a:srgbClr val="FFFF00"/>
              </a:solidFill>
              <a:effectLst/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1052736"/>
            <a:ext cx="8071048" cy="5009728"/>
          </a:xfrm>
        </p:spPr>
        <p:txBody>
          <a:bodyPr anchor="t">
            <a:noAutofit/>
          </a:bodyPr>
          <a:lstStyle/>
          <a:p>
            <a:pPr algn="l">
              <a:lnSpc>
                <a:spcPct val="150000"/>
              </a:lnSpc>
            </a:pPr>
            <a:r>
              <a:rPr lang="uk-UA" sz="2800" u="sng" dirty="0" smtClean="0">
                <a:solidFill>
                  <a:srgbClr val="FFFF00"/>
                </a:solidFill>
                <a:effectLst/>
                <a:latin typeface="Arial Black" pitchFamily="34" charset="0"/>
              </a:rPr>
              <a:t>Психологічне здоров'я педагога - </a:t>
            </a:r>
            <a:r>
              <a:rPr lang="uk-UA" sz="2800" dirty="0" smtClean="0">
                <a:solidFill>
                  <a:srgbClr val="FFFF00"/>
                </a:solidFill>
                <a:effectLst/>
                <a:latin typeface="Arial Black" pitchFamily="34" charset="0"/>
              </a:rPr>
              <a:t>це не відсутність проблем і конфліктів, а зрілість, збереження і активність механізмів особистісної саморегуляції. </a:t>
            </a:r>
            <a:r>
              <a:rPr lang="uk-UA" sz="2800" dirty="0" smtClean="0">
                <a:solidFill>
                  <a:srgbClr val="FFFF00"/>
                </a:solidFill>
                <a:effectLst/>
                <a:latin typeface="Arial Black" pitchFamily="34" charset="0"/>
              </a:rPr>
              <a:t/>
            </a:r>
            <a:br>
              <a:rPr lang="uk-UA" sz="2800" dirty="0" smtClean="0">
                <a:solidFill>
                  <a:srgbClr val="FFFF00"/>
                </a:solidFill>
                <a:effectLst/>
                <a:latin typeface="Arial Black" pitchFamily="34" charset="0"/>
              </a:rPr>
            </a:br>
            <a:r>
              <a:rPr lang="uk-UA" sz="2800" dirty="0" smtClean="0">
                <a:solidFill>
                  <a:srgbClr val="FFFF00"/>
                </a:solidFill>
                <a:effectLst/>
                <a:latin typeface="Arial Black" pitchFamily="34" charset="0"/>
              </a:rPr>
              <a:t/>
            </a:r>
            <a:br>
              <a:rPr lang="uk-UA" sz="2800" dirty="0" smtClean="0">
                <a:solidFill>
                  <a:srgbClr val="FFFF00"/>
                </a:solidFill>
                <a:effectLst/>
                <a:latin typeface="Arial Black" pitchFamily="34" charset="0"/>
              </a:rPr>
            </a:br>
            <a:r>
              <a:rPr lang="uk-UA" sz="2800" dirty="0" smtClean="0">
                <a:solidFill>
                  <a:srgbClr val="FFFF00"/>
                </a:solidFill>
                <a:effectLst/>
                <a:latin typeface="Arial Black" pitchFamily="34" charset="0"/>
              </a:rPr>
              <a:t>Здатність </a:t>
            </a:r>
            <a:r>
              <a:rPr lang="uk-UA" sz="2800" dirty="0" smtClean="0">
                <a:solidFill>
                  <a:srgbClr val="FFFF00"/>
                </a:solidFill>
                <a:effectLst/>
                <a:latin typeface="Arial Black" pitchFamily="34" charset="0"/>
              </a:rPr>
              <a:t>до самозбереження, саморозвитку, вміння працювати ефективно без перевантажень.</a:t>
            </a:r>
            <a:endParaRPr lang="uk-UA" sz="2800" dirty="0">
              <a:solidFill>
                <a:srgbClr val="FFFF00"/>
              </a:solidFill>
              <a:effectLst/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620688"/>
            <a:ext cx="8136904" cy="5688632"/>
          </a:xfrm>
        </p:spPr>
        <p:txBody>
          <a:bodyPr anchor="t">
            <a:noAutofit/>
          </a:bodyPr>
          <a:lstStyle/>
          <a:p>
            <a:pPr algn="l">
              <a:lnSpc>
                <a:spcPct val="150000"/>
              </a:lnSpc>
            </a:pPr>
            <a:r>
              <a:rPr lang="uk-UA" sz="2700" dirty="0" smtClean="0">
                <a:solidFill>
                  <a:srgbClr val="FFFF00"/>
                </a:solidFill>
                <a:effectLst/>
                <a:latin typeface="Arial Black" pitchFamily="34" charset="0"/>
              </a:rPr>
              <a:t>У здоров'язберігаючу компетентність педагога входять:</a:t>
            </a:r>
            <a:br>
              <a:rPr lang="uk-UA" sz="2700" dirty="0" smtClean="0">
                <a:solidFill>
                  <a:srgbClr val="FFFF00"/>
                </a:solidFill>
                <a:effectLst/>
                <a:latin typeface="Arial Black" pitchFamily="34" charset="0"/>
              </a:rPr>
            </a:br>
            <a:r>
              <a:rPr lang="uk-UA" sz="2700" dirty="0" smtClean="0">
                <a:solidFill>
                  <a:srgbClr val="FFFF00"/>
                </a:solidFill>
                <a:effectLst/>
                <a:latin typeface="Arial Black" pitchFamily="34" charset="0"/>
              </a:rPr>
              <a:t>- знання, вміння й навички в галузі психологічної культури і культури здоров'я;</a:t>
            </a:r>
            <a:br>
              <a:rPr lang="uk-UA" sz="2700" dirty="0" smtClean="0">
                <a:solidFill>
                  <a:srgbClr val="FFFF00"/>
                </a:solidFill>
                <a:effectLst/>
                <a:latin typeface="Arial Black" pitchFamily="34" charset="0"/>
              </a:rPr>
            </a:br>
            <a:r>
              <a:rPr lang="uk-UA" sz="2700" dirty="0" smtClean="0">
                <a:solidFill>
                  <a:srgbClr val="FFFF00"/>
                </a:solidFill>
                <a:effectLst/>
                <a:latin typeface="Arial Black" pitchFamily="34" charset="0"/>
              </a:rPr>
              <a:t>- установка на самозбереження й ефективну діяльність;</a:t>
            </a:r>
            <a:br>
              <a:rPr lang="uk-UA" sz="2700" dirty="0" smtClean="0">
                <a:solidFill>
                  <a:srgbClr val="FFFF00"/>
                </a:solidFill>
                <a:effectLst/>
                <a:latin typeface="Arial Black" pitchFamily="34" charset="0"/>
              </a:rPr>
            </a:br>
            <a:r>
              <a:rPr lang="uk-UA" sz="2700" dirty="0" smtClean="0">
                <a:solidFill>
                  <a:srgbClr val="FFFF00"/>
                </a:solidFill>
                <a:effectLst/>
                <a:latin typeface="Arial Black" pitchFamily="34" charset="0"/>
              </a:rPr>
              <a:t>- гігієна інтелектуальної діяльності;</a:t>
            </a:r>
            <a:br>
              <a:rPr lang="uk-UA" sz="2700" dirty="0" smtClean="0">
                <a:solidFill>
                  <a:srgbClr val="FFFF00"/>
                </a:solidFill>
                <a:effectLst/>
                <a:latin typeface="Arial Black" pitchFamily="34" charset="0"/>
              </a:rPr>
            </a:br>
            <a:r>
              <a:rPr lang="uk-UA" sz="2700" dirty="0" smtClean="0">
                <a:solidFill>
                  <a:srgbClr val="FFFF00"/>
                </a:solidFill>
                <a:effectLst/>
                <a:latin typeface="Arial Black" pitchFamily="34" charset="0"/>
              </a:rPr>
              <a:t>- антистресовий стиль життя.</a:t>
            </a:r>
            <a:endParaRPr lang="uk-UA" sz="2700" dirty="0">
              <a:solidFill>
                <a:srgbClr val="FFFF00"/>
              </a:solidFill>
              <a:effectLst/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395288" y="620713"/>
            <a:ext cx="8497887" cy="5903912"/>
          </a:xfrm>
        </p:spPr>
        <p:txBody>
          <a:bodyPr>
            <a:normAutofit lnSpcReduction="10000"/>
          </a:bodyPr>
          <a:lstStyle/>
          <a:p>
            <a:pPr marR="0" algn="just">
              <a:lnSpc>
                <a:spcPct val="200000"/>
              </a:lnSpc>
            </a:pPr>
            <a:r>
              <a:rPr lang="uk-UA" sz="2400" dirty="0" smtClean="0">
                <a:solidFill>
                  <a:srgbClr val="FFFF00"/>
                </a:solidFill>
                <a:latin typeface="Arial Black" pitchFamily="34" charset="0"/>
              </a:rPr>
              <a:t>Перша вимога збереження Вашого ментального здоров’я – навантажувати Ваш мозок.</a:t>
            </a:r>
          </a:p>
          <a:p>
            <a:pPr marR="0" algn="just">
              <a:lnSpc>
                <a:spcPct val="200000"/>
              </a:lnSpc>
            </a:pPr>
            <a:r>
              <a:rPr lang="uk-UA" sz="2400" dirty="0" smtClean="0">
                <a:solidFill>
                  <a:srgbClr val="FFFF00"/>
                </a:solidFill>
                <a:latin typeface="Arial Black" pitchFamily="34" charset="0"/>
              </a:rPr>
              <a:t>Все, чого ви навчились, що опанували, підвищує рівень Вашого інтелекту, розвиває гнучкість мислення. </a:t>
            </a:r>
          </a:p>
          <a:p>
            <a:pPr marR="0" algn="just">
              <a:lnSpc>
                <a:spcPct val="200000"/>
              </a:lnSpc>
            </a:pPr>
            <a:r>
              <a:rPr lang="uk-UA" sz="2400" dirty="0" smtClean="0">
                <a:solidFill>
                  <a:srgbClr val="FFFF00"/>
                </a:solidFill>
                <a:latin typeface="Arial Black" pitchFamily="34" charset="0"/>
              </a:rPr>
              <a:t>Читання – найкращий спосіб поліпшити роботу когнітивних процесів, підвищити рівень креативності, розвити </a:t>
            </a:r>
            <a:r>
              <a:rPr lang="uk-UA" sz="2400" dirty="0" err="1" smtClean="0">
                <a:solidFill>
                  <a:srgbClr val="FFFF00"/>
                </a:solidFill>
                <a:latin typeface="Arial Black" pitchFamily="34" charset="0"/>
              </a:rPr>
              <a:t>емпатію</a:t>
            </a:r>
            <a:r>
              <a:rPr lang="uk-UA" sz="2400" dirty="0" smtClean="0">
                <a:solidFill>
                  <a:srgbClr val="FFFF00"/>
                </a:solidFill>
                <a:latin typeface="Arial Black" pitchFamily="34" charset="0"/>
              </a:rPr>
              <a:t>.</a:t>
            </a:r>
            <a:endParaRPr lang="uk-UA" sz="2400" dirty="0" smtClean="0">
              <a:solidFill>
                <a:srgbClr val="FFFF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395288" y="620713"/>
            <a:ext cx="8497887" cy="5903912"/>
          </a:xfrm>
        </p:spPr>
        <p:txBody>
          <a:bodyPr>
            <a:normAutofit/>
          </a:bodyPr>
          <a:lstStyle/>
          <a:p>
            <a:pPr marR="0" algn="ctr">
              <a:lnSpc>
                <a:spcPct val="150000"/>
              </a:lnSpc>
            </a:pPr>
            <a:r>
              <a:rPr lang="en-US" sz="2800" b="1" u="sng" dirty="0">
                <a:solidFill>
                  <a:srgbClr val="FFFF00"/>
                </a:solidFill>
                <a:latin typeface="Arial Black" pitchFamily="34" charset="0"/>
              </a:rPr>
              <a:t>«Burnout»</a:t>
            </a:r>
          </a:p>
          <a:p>
            <a:pPr marR="0" algn="just">
              <a:lnSpc>
                <a:spcPct val="150000"/>
              </a:lnSpc>
            </a:pPr>
            <a:r>
              <a:rPr lang="uk-UA" sz="2800" dirty="0" smtClean="0">
                <a:solidFill>
                  <a:srgbClr val="FFFF00"/>
                </a:solidFill>
                <a:latin typeface="Arial Black" pitchFamily="34" charset="0"/>
              </a:rPr>
              <a:t>Емоційне вигоряння - стан, для якого характерно зростання емоційного й когнітивного виснаження у спілкуванні.</a:t>
            </a:r>
          </a:p>
          <a:p>
            <a:pPr marR="0" algn="just">
              <a:lnSpc>
                <a:spcPct val="150000"/>
              </a:lnSpc>
            </a:pPr>
            <a:r>
              <a:rPr lang="uk-UA" sz="2800" dirty="0" smtClean="0">
                <a:solidFill>
                  <a:srgbClr val="FFFF00"/>
                </a:solidFill>
                <a:latin typeface="Arial Black" pitchFamily="34" charset="0"/>
              </a:rPr>
              <a:t>Викликається тривалим перебуванням в </a:t>
            </a:r>
            <a:r>
              <a:rPr lang="uk-UA" sz="2800" dirty="0" err="1" smtClean="0">
                <a:solidFill>
                  <a:srgbClr val="FFFF00"/>
                </a:solidFill>
                <a:latin typeface="Arial Black" pitchFamily="34" charset="0"/>
              </a:rPr>
              <a:t>емоційно</a:t>
            </a:r>
            <a:r>
              <a:rPr lang="uk-UA" sz="2800" dirty="0" smtClean="0">
                <a:solidFill>
                  <a:srgbClr val="FFFF00"/>
                </a:solidFill>
                <a:latin typeface="Arial Black" pitchFamily="34" charset="0"/>
              </a:rPr>
              <a:t> перевантажених ситуаціях.</a:t>
            </a:r>
          </a:p>
          <a:p>
            <a:pPr marR="0" algn="just">
              <a:lnSpc>
                <a:spcPct val="150000"/>
              </a:lnSpc>
            </a:pPr>
            <a:r>
              <a:rPr lang="uk-UA" sz="2800" dirty="0" smtClean="0">
                <a:solidFill>
                  <a:srgbClr val="FFFF00"/>
                </a:solidFill>
                <a:latin typeface="Arial Black" pitchFamily="34" charset="0"/>
              </a:rPr>
              <a:t>При тривалому впливі вигоряння розвивається справжній стрес.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Подзаголовок 3"/>
          <p:cNvSpPr>
            <a:spLocks noGrp="1"/>
          </p:cNvSpPr>
          <p:nvPr>
            <p:ph type="subTitle" idx="1"/>
          </p:nvPr>
        </p:nvSpPr>
        <p:spPr>
          <a:xfrm>
            <a:off x="395288" y="693440"/>
            <a:ext cx="8497887" cy="5903912"/>
          </a:xfrm>
        </p:spPr>
        <p:txBody>
          <a:bodyPr>
            <a:noAutofit/>
          </a:bodyPr>
          <a:lstStyle/>
          <a:p>
            <a:pPr marR="0" algn="just">
              <a:lnSpc>
                <a:spcPct val="150000"/>
              </a:lnSpc>
            </a:pPr>
            <a:r>
              <a:rPr lang="uk-UA" b="1" dirty="0" smtClean="0">
                <a:solidFill>
                  <a:srgbClr val="FFFF00"/>
                </a:solidFill>
                <a:latin typeface="Arial Black" pitchFamily="34" charset="0"/>
              </a:rPr>
              <a:t>Особливо схильні до вигоряння ті люди, які за службовим обов'язком мають «дарувати» людям енергію й тепло своєї душі: викладачі, менеджери, лікарі, артисти.</a:t>
            </a:r>
          </a:p>
          <a:p>
            <a:pPr marR="0" algn="just">
              <a:lnSpc>
                <a:spcPct val="150000"/>
              </a:lnSpc>
            </a:pPr>
            <a:r>
              <a:rPr lang="uk-UA" b="1" dirty="0" smtClean="0">
                <a:solidFill>
                  <a:srgbClr val="FFFF00"/>
                </a:solidFill>
                <a:latin typeface="Arial Black" pitchFamily="34" charset="0"/>
              </a:rPr>
              <a:t>Наша нервова система має певний «ліміт спілкування», тобто за день людина може приділити повноцінну увагу лише обмеженій кількості людей. Якщо їх число більше, неминуче настає виснаження, а згодом і </a:t>
            </a:r>
            <a:r>
              <a:rPr lang="uk-UA" b="1" dirty="0" smtClean="0">
                <a:solidFill>
                  <a:srgbClr val="FFFF00"/>
                </a:solidFill>
                <a:latin typeface="Arial Black" pitchFamily="34" charset="0"/>
              </a:rPr>
              <a:t>вигоряння</a:t>
            </a:r>
            <a:r>
              <a:rPr lang="uk-UA" b="1" dirty="0" smtClean="0">
                <a:solidFill>
                  <a:srgbClr val="FFFF00"/>
                </a:solidFill>
                <a:latin typeface="Arial Black" pitchFamily="34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Подзаголовок 3"/>
          <p:cNvSpPr>
            <a:spLocks noGrp="1"/>
          </p:cNvSpPr>
          <p:nvPr>
            <p:ph type="subTitle" idx="1"/>
          </p:nvPr>
        </p:nvSpPr>
        <p:spPr>
          <a:xfrm>
            <a:off x="395288" y="620713"/>
            <a:ext cx="8497887" cy="5903912"/>
          </a:xfrm>
        </p:spPr>
        <p:txBody>
          <a:bodyPr>
            <a:normAutofit/>
          </a:bodyPr>
          <a:lstStyle/>
          <a:p>
            <a:pPr marR="0" algn="just">
              <a:lnSpc>
                <a:spcPct val="150000"/>
              </a:lnSpc>
            </a:pPr>
            <a:r>
              <a:rPr lang="uk-UA" sz="2500" b="1" dirty="0" smtClean="0">
                <a:solidFill>
                  <a:srgbClr val="FFFF00"/>
                </a:solidFill>
                <a:latin typeface="Arial Black" pitchFamily="34" charset="0"/>
              </a:rPr>
              <a:t>Крім того, ми звикли до того, що за кожним позитивним кроком отримуємо відгук: подяку, посилення уваги, повагу. Але студенти не завжди здатні на таку віддачу.      </a:t>
            </a:r>
          </a:p>
          <a:p>
            <a:pPr marR="0" algn="just">
              <a:lnSpc>
                <a:spcPct val="150000"/>
              </a:lnSpc>
            </a:pPr>
            <a:r>
              <a:rPr lang="uk-UA" sz="2500" b="1" dirty="0" smtClean="0">
                <a:solidFill>
                  <a:srgbClr val="FFFF00"/>
                </a:solidFill>
                <a:latin typeface="Arial Black" pitchFamily="34" charset="0"/>
              </a:rPr>
              <a:t> Буває, що наші зусилля «винагороджуються» тільки байдужим мовчанням, неувагою, невдячністю. І коли сума таких невдач накопичується, розвивається криза самооцінки і професійної мотивації.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Подзаголовок 3"/>
          <p:cNvSpPr>
            <a:spLocks noGrp="1"/>
          </p:cNvSpPr>
          <p:nvPr>
            <p:ph type="subTitle" idx="1"/>
          </p:nvPr>
        </p:nvSpPr>
        <p:spPr>
          <a:xfrm>
            <a:off x="395288" y="620713"/>
            <a:ext cx="8497887" cy="5903912"/>
          </a:xfrm>
        </p:spPr>
        <p:txBody>
          <a:bodyPr>
            <a:normAutofit fontScale="92500"/>
          </a:bodyPr>
          <a:lstStyle/>
          <a:p>
            <a:pPr marR="0" algn="just">
              <a:lnSpc>
                <a:spcPct val="150000"/>
              </a:lnSpc>
            </a:pPr>
            <a:r>
              <a:rPr lang="uk-UA" sz="2700" b="1" dirty="0" smtClean="0">
                <a:solidFill>
                  <a:srgbClr val="FFFF00"/>
                </a:solidFill>
                <a:latin typeface="Arial Black" pitchFamily="34" charset="0"/>
              </a:rPr>
              <a:t>Ще одна причина - відсутність повноцінного видимого результату.</a:t>
            </a:r>
          </a:p>
          <a:p>
            <a:pPr marR="0" algn="just">
              <a:lnSpc>
                <a:spcPct val="150000"/>
              </a:lnSpc>
            </a:pPr>
            <a:r>
              <a:rPr lang="uk-UA" sz="2700" b="1" dirty="0" smtClean="0">
                <a:solidFill>
                  <a:srgbClr val="FFFF00"/>
                </a:solidFill>
                <a:latin typeface="Arial Black" pitchFamily="34" charset="0"/>
              </a:rPr>
              <a:t>Велику роль у розвитку вигоряння грають індивідуальні особливості. Є люди, яким простіше тривалий термін виконувати рутинну роботу (стаєр). Інший тип (спринтери) на перших порах діють активно й захоплено, вражають працездатністю, але швидко «видихаються».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Подзаголовок 3"/>
          <p:cNvSpPr>
            <a:spLocks noGrp="1"/>
          </p:cNvSpPr>
          <p:nvPr>
            <p:ph type="subTitle" idx="1"/>
          </p:nvPr>
        </p:nvSpPr>
        <p:spPr>
          <a:xfrm>
            <a:off x="395288" y="620713"/>
            <a:ext cx="8497887" cy="5903912"/>
          </a:xfrm>
        </p:spPr>
        <p:txBody>
          <a:bodyPr>
            <a:normAutofit/>
          </a:bodyPr>
          <a:lstStyle/>
          <a:p>
            <a:pPr marR="0" algn="just">
              <a:lnSpc>
                <a:spcPct val="150000"/>
              </a:lnSpc>
            </a:pPr>
            <a:r>
              <a:rPr lang="uk-UA" dirty="0" smtClean="0">
                <a:solidFill>
                  <a:srgbClr val="FFFF00"/>
                </a:solidFill>
                <a:latin typeface="Arial Black" pitchFamily="34" charset="0"/>
              </a:rPr>
              <a:t>Найкращий варіант профілактики емоційного вигоряння –</a:t>
            </a:r>
            <a:r>
              <a:rPr lang="uk-UA" dirty="0" smtClean="0">
                <a:solidFill>
                  <a:srgbClr val="FFFF00"/>
                </a:solidFill>
                <a:latin typeface="Arial Black" pitchFamily="34" charset="0"/>
              </a:rPr>
              <a:t> </a:t>
            </a:r>
            <a:r>
              <a:rPr lang="uk-UA" dirty="0" smtClean="0">
                <a:solidFill>
                  <a:srgbClr val="FFFF00"/>
                </a:solidFill>
                <a:latin typeface="Arial Black" pitchFamily="34" charset="0"/>
              </a:rPr>
              <a:t>зайнятися релаксацією на природі, поговорити з психологом, пройти антистресовий тренінг.</a:t>
            </a:r>
          </a:p>
          <a:p>
            <a:pPr marR="0" algn="just">
              <a:lnSpc>
                <a:spcPct val="150000"/>
              </a:lnSpc>
            </a:pPr>
            <a:endParaRPr lang="uk-UA" dirty="0" smtClean="0">
              <a:solidFill>
                <a:srgbClr val="FFFF00"/>
              </a:solidFill>
              <a:latin typeface="Arial Black" pitchFamily="34" charset="0"/>
            </a:endParaRPr>
          </a:p>
          <a:p>
            <a:pPr marR="0" algn="just">
              <a:lnSpc>
                <a:spcPct val="150000"/>
              </a:lnSpc>
            </a:pPr>
            <a:r>
              <a:rPr lang="uk-UA" dirty="0" smtClean="0">
                <a:solidFill>
                  <a:srgbClr val="FFFF00"/>
                </a:solidFill>
                <a:latin typeface="Arial Black" pitchFamily="34" charset="0"/>
              </a:rPr>
              <a:t>Творча діяльність – найефективніший спосіб саморегуляції, розвитку й особистісного зростання.</a:t>
            </a:r>
            <a:endParaRPr lang="uk-UA" dirty="0" smtClean="0">
              <a:solidFill>
                <a:srgbClr val="FFFF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Подзаголовок 3"/>
          <p:cNvSpPr>
            <a:spLocks noGrp="1"/>
          </p:cNvSpPr>
          <p:nvPr>
            <p:ph type="subTitle" idx="1"/>
          </p:nvPr>
        </p:nvSpPr>
        <p:spPr>
          <a:xfrm>
            <a:off x="395288" y="620713"/>
            <a:ext cx="8497887" cy="5903912"/>
          </a:xfrm>
        </p:spPr>
        <p:txBody>
          <a:bodyPr>
            <a:normAutofit/>
          </a:bodyPr>
          <a:lstStyle/>
          <a:p>
            <a:pPr marR="0" algn="just">
              <a:lnSpc>
                <a:spcPct val="150000"/>
              </a:lnSpc>
            </a:pPr>
            <a:endParaRPr lang="uk-UA" dirty="0" smtClean="0">
              <a:solidFill>
                <a:srgbClr val="FFFF00"/>
              </a:solidFill>
              <a:latin typeface="Arial Black" pitchFamily="34" charset="0"/>
            </a:endParaRPr>
          </a:p>
          <a:p>
            <a:pPr marR="0" algn="just">
              <a:lnSpc>
                <a:spcPct val="150000"/>
              </a:lnSpc>
            </a:pPr>
            <a:r>
              <a:rPr lang="uk-UA" dirty="0" smtClean="0">
                <a:solidFill>
                  <a:srgbClr val="FFFF00"/>
                </a:solidFill>
                <a:latin typeface="Arial Black" pitchFamily="34" charset="0"/>
              </a:rPr>
              <a:t>Спробуйте різні способи релаксації.</a:t>
            </a:r>
          </a:p>
          <a:p>
            <a:pPr marR="0" algn="just">
              <a:lnSpc>
                <a:spcPct val="150000"/>
              </a:lnSpc>
            </a:pPr>
            <a:r>
              <a:rPr lang="uk-UA" dirty="0" smtClean="0">
                <a:solidFill>
                  <a:srgbClr val="FFFF00"/>
                </a:solidFill>
                <a:latin typeface="Arial Black" pitchFamily="34" charset="0"/>
              </a:rPr>
              <a:t>Комусь допомагає музика, комусь – </a:t>
            </a:r>
            <a:r>
              <a:rPr lang="uk-UA" dirty="0" err="1" smtClean="0">
                <a:solidFill>
                  <a:srgbClr val="FFFF00"/>
                </a:solidFill>
                <a:latin typeface="Arial Black" pitchFamily="34" charset="0"/>
              </a:rPr>
              <a:t>ароматерапія</a:t>
            </a:r>
            <a:r>
              <a:rPr lang="uk-UA" dirty="0" smtClean="0">
                <a:solidFill>
                  <a:srgbClr val="FFFF00"/>
                </a:solidFill>
                <a:latin typeface="Arial Black" pitchFamily="34" charset="0"/>
              </a:rPr>
              <a:t> або фототерапія.</a:t>
            </a:r>
          </a:p>
          <a:p>
            <a:pPr marR="0" algn="just">
              <a:lnSpc>
                <a:spcPct val="150000"/>
              </a:lnSpc>
            </a:pPr>
            <a:endParaRPr lang="uk-UA" dirty="0" smtClean="0">
              <a:solidFill>
                <a:srgbClr val="FFFF00"/>
              </a:solidFill>
              <a:latin typeface="Arial Black" pitchFamily="34" charset="0"/>
            </a:endParaRPr>
          </a:p>
          <a:p>
            <a:pPr marR="0" algn="just">
              <a:lnSpc>
                <a:spcPct val="150000"/>
              </a:lnSpc>
            </a:pPr>
            <a:r>
              <a:rPr lang="uk-UA" dirty="0" smtClean="0">
                <a:solidFill>
                  <a:srgbClr val="FFFF00"/>
                </a:solidFill>
                <a:latin typeface="Arial Black" pitchFamily="34" charset="0"/>
              </a:rPr>
              <a:t>Майже всім – аутогенне  тренування (АТ).</a:t>
            </a:r>
          </a:p>
          <a:p>
            <a:pPr marR="0" algn="just">
              <a:lnSpc>
                <a:spcPct val="150000"/>
              </a:lnSpc>
            </a:pPr>
            <a:r>
              <a:rPr lang="uk-UA" dirty="0" smtClean="0">
                <a:solidFill>
                  <a:srgbClr val="FFFF00"/>
                </a:solidFill>
                <a:latin typeface="Arial Black" pitchFamily="34" charset="0"/>
              </a:rPr>
              <a:t>Психолог допоможе Вам опанувати АТ.</a:t>
            </a:r>
            <a:endParaRPr lang="uk-UA" dirty="0" smtClean="0">
              <a:solidFill>
                <a:srgbClr val="FFFF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Подзаголовок 3"/>
          <p:cNvSpPr>
            <a:spLocks noGrp="1"/>
          </p:cNvSpPr>
          <p:nvPr>
            <p:ph type="subTitle" idx="1"/>
          </p:nvPr>
        </p:nvSpPr>
        <p:spPr>
          <a:xfrm>
            <a:off x="395288" y="620713"/>
            <a:ext cx="8497887" cy="5903912"/>
          </a:xfrm>
        </p:spPr>
        <p:txBody>
          <a:bodyPr>
            <a:normAutofit/>
          </a:bodyPr>
          <a:lstStyle/>
          <a:p>
            <a:pPr marR="0" algn="just">
              <a:lnSpc>
                <a:spcPct val="150000"/>
              </a:lnSpc>
            </a:pPr>
            <a:r>
              <a:rPr lang="uk-UA" sz="2800" b="1" dirty="0" smtClean="0">
                <a:solidFill>
                  <a:srgbClr val="FFFF00"/>
                </a:solidFill>
                <a:latin typeface="Arial Black" pitchFamily="34" charset="0"/>
              </a:rPr>
              <a:t>Скористайтеся порадами:</a:t>
            </a:r>
          </a:p>
          <a:p>
            <a:pPr marL="342900" marR="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uk-UA" sz="2400" dirty="0" smtClean="0">
                <a:solidFill>
                  <a:srgbClr val="FFFF00"/>
                </a:solidFill>
                <a:latin typeface="Arial Black" pitchFamily="34" charset="0"/>
              </a:rPr>
              <a:t>частіше змінюйте  види діяльності;</a:t>
            </a:r>
          </a:p>
          <a:p>
            <a:pPr marL="342900" marR="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uk-UA" sz="2400" dirty="0" smtClean="0">
                <a:solidFill>
                  <a:srgbClr val="FFFF00"/>
                </a:solidFill>
                <a:latin typeface="Arial Black" pitchFamily="34" charset="0"/>
              </a:rPr>
              <a:t>дозвольте собі хоч іноді робити помилки;</a:t>
            </a:r>
          </a:p>
          <a:p>
            <a:pPr marL="342900" marR="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uk-UA" sz="2400" dirty="0" smtClean="0">
                <a:solidFill>
                  <a:srgbClr val="FFFF00"/>
                </a:solidFill>
                <a:latin typeface="Arial Black" pitchFamily="34" charset="0"/>
              </a:rPr>
              <a:t>знайдіть час для себе і для фізичної активності;</a:t>
            </a:r>
          </a:p>
          <a:p>
            <a:pPr marL="342900" marR="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uk-UA" sz="2400" dirty="0" smtClean="0">
                <a:solidFill>
                  <a:srgbClr val="FFFF00"/>
                </a:solidFill>
                <a:latin typeface="Arial Black" pitchFamily="34" charset="0"/>
              </a:rPr>
              <a:t>забезпечте собі достатній відпочинок;</a:t>
            </a:r>
          </a:p>
          <a:p>
            <a:pPr marL="342900" marR="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uk-UA" sz="2400" dirty="0" smtClean="0">
                <a:solidFill>
                  <a:srgbClr val="FFFF00"/>
                </a:solidFill>
                <a:latin typeface="Arial Black" pitchFamily="34" charset="0"/>
              </a:rPr>
              <a:t>час від часу поплачте комусь </a:t>
            </a:r>
            <a:r>
              <a:rPr lang="uk-UA" sz="2400" dirty="0" smtClean="0">
                <a:solidFill>
                  <a:srgbClr val="FFFF00"/>
                </a:solidFill>
                <a:latin typeface="Arial Black" pitchFamily="34" charset="0"/>
              </a:rPr>
              <a:t>у </a:t>
            </a:r>
            <a:r>
              <a:rPr lang="uk-UA" sz="2400" dirty="0" err="1" smtClean="0">
                <a:solidFill>
                  <a:srgbClr val="FFFF00"/>
                </a:solidFill>
                <a:latin typeface="Arial Black" pitchFamily="34" charset="0"/>
              </a:rPr>
              <a:t>“жилетку”</a:t>
            </a:r>
            <a:r>
              <a:rPr lang="uk-UA" sz="2400" dirty="0" smtClean="0">
                <a:solidFill>
                  <a:srgbClr val="FFFF00"/>
                </a:solidFill>
                <a:latin typeface="Arial Black" pitchFamily="34" charset="0"/>
              </a:rPr>
              <a:t>;</a:t>
            </a:r>
          </a:p>
          <a:p>
            <a:pPr marL="342900" marR="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uk-UA" sz="2400" dirty="0" smtClean="0">
                <a:solidFill>
                  <a:srgbClr val="FFFF00"/>
                </a:solidFill>
                <a:latin typeface="Arial Black" pitchFamily="34" charset="0"/>
              </a:rPr>
              <a:t>налаштуйтеся на позитивне сприйняття навколишньої  дійсності</a:t>
            </a:r>
            <a:r>
              <a:rPr lang="uk-UA" sz="2400" dirty="0" smtClean="0">
                <a:solidFill>
                  <a:srgbClr val="FFFF00"/>
                </a:solidFill>
                <a:latin typeface="Arial Black" pitchFamily="34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8163" y="332656"/>
            <a:ext cx="7848872" cy="6480720"/>
          </a:xfrm>
        </p:spPr>
        <p:txBody>
          <a:bodyPr anchor="t">
            <a:normAutofit/>
          </a:bodyPr>
          <a:lstStyle/>
          <a:p>
            <a:pPr algn="just"/>
            <a:r>
              <a:rPr lang="uk-UA" sz="3200" dirty="0" smtClean="0">
                <a:solidFill>
                  <a:srgbClr val="FFFF00"/>
                </a:solidFill>
              </a:rPr>
              <a:t>Оточуйте себе людьми, що надихають, дарують позитивні емоції.</a:t>
            </a:r>
            <a:br>
              <a:rPr lang="uk-UA" sz="3200" dirty="0" smtClean="0">
                <a:solidFill>
                  <a:srgbClr val="FFFF00"/>
                </a:solidFill>
              </a:rPr>
            </a:br>
            <a:r>
              <a:rPr lang="uk-UA" sz="3200" dirty="0">
                <a:solidFill>
                  <a:srgbClr val="FFFF00"/>
                </a:solidFill>
              </a:rPr>
              <a:t/>
            </a:r>
            <a:br>
              <a:rPr lang="uk-UA" sz="3200" dirty="0">
                <a:solidFill>
                  <a:srgbClr val="FFFF00"/>
                </a:solidFill>
              </a:rPr>
            </a:br>
            <a:r>
              <a:rPr lang="uk-UA" sz="3200" dirty="0" smtClean="0">
                <a:solidFill>
                  <a:srgbClr val="FFFF00"/>
                </a:solidFill>
              </a:rPr>
              <a:t/>
            </a:r>
            <a:br>
              <a:rPr lang="uk-UA" sz="3200" dirty="0" smtClean="0">
                <a:solidFill>
                  <a:srgbClr val="FFFF00"/>
                </a:solidFill>
              </a:rPr>
            </a:br>
            <a:r>
              <a:rPr lang="uk-UA" sz="3200" dirty="0">
                <a:solidFill>
                  <a:srgbClr val="FFFF00"/>
                </a:solidFill>
              </a:rPr>
              <a:t/>
            </a:r>
            <a:br>
              <a:rPr lang="uk-UA" sz="3200" dirty="0">
                <a:solidFill>
                  <a:srgbClr val="FFFF00"/>
                </a:solidFill>
              </a:rPr>
            </a:br>
            <a:r>
              <a:rPr lang="uk-UA" sz="3200" dirty="0" smtClean="0">
                <a:solidFill>
                  <a:srgbClr val="FFFF00"/>
                </a:solidFill>
              </a:rPr>
              <a:t/>
            </a:r>
            <a:br>
              <a:rPr lang="uk-UA" sz="3200" dirty="0" smtClean="0">
                <a:solidFill>
                  <a:srgbClr val="FFFF00"/>
                </a:solidFill>
              </a:rPr>
            </a:br>
            <a:r>
              <a:rPr lang="uk-UA" sz="3200" dirty="0">
                <a:solidFill>
                  <a:srgbClr val="FFFF00"/>
                </a:solidFill>
              </a:rPr>
              <a:t/>
            </a:r>
            <a:br>
              <a:rPr lang="uk-UA" sz="3200" dirty="0">
                <a:solidFill>
                  <a:srgbClr val="FFFF00"/>
                </a:solidFill>
              </a:rPr>
            </a:br>
            <a:r>
              <a:rPr lang="uk-UA" sz="3200" dirty="0" smtClean="0">
                <a:solidFill>
                  <a:srgbClr val="FFFF00"/>
                </a:solidFill>
              </a:rPr>
              <a:t/>
            </a:r>
            <a:br>
              <a:rPr lang="uk-UA" sz="3200" dirty="0" smtClean="0">
                <a:solidFill>
                  <a:srgbClr val="FFFF00"/>
                </a:solidFill>
              </a:rPr>
            </a:br>
            <a:r>
              <a:rPr lang="uk-UA" sz="3200" dirty="0">
                <a:solidFill>
                  <a:srgbClr val="FFFF00"/>
                </a:solidFill>
              </a:rPr>
              <a:t/>
            </a:r>
            <a:br>
              <a:rPr lang="uk-UA" sz="3200" dirty="0">
                <a:solidFill>
                  <a:srgbClr val="FFFF00"/>
                </a:solidFill>
              </a:rPr>
            </a:br>
            <a:r>
              <a:rPr lang="uk-UA" sz="3200" dirty="0" smtClean="0">
                <a:solidFill>
                  <a:srgbClr val="FFFF00"/>
                </a:solidFill>
              </a:rPr>
              <a:t/>
            </a:r>
            <a:br>
              <a:rPr lang="uk-UA" sz="3200" dirty="0" smtClean="0">
                <a:solidFill>
                  <a:srgbClr val="FFFF00"/>
                </a:solidFill>
              </a:rPr>
            </a:br>
            <a:r>
              <a:rPr lang="uk-UA" sz="3200" dirty="0">
                <a:solidFill>
                  <a:srgbClr val="FFFF00"/>
                </a:solidFill>
              </a:rPr>
              <a:t/>
            </a:r>
            <a:br>
              <a:rPr lang="uk-UA" sz="3200" dirty="0">
                <a:solidFill>
                  <a:srgbClr val="FFFF00"/>
                </a:solidFill>
              </a:rPr>
            </a:br>
            <a:r>
              <a:rPr lang="uk-UA" sz="3200" dirty="0" smtClean="0">
                <a:solidFill>
                  <a:srgbClr val="FFFF00"/>
                </a:solidFill>
              </a:rPr>
              <a:t>Оптимістичний настрій сприяє новим відкриттям, ідеям і можливостям.</a:t>
            </a:r>
            <a:endParaRPr lang="ru-RU" sz="3200" dirty="0">
              <a:solidFill>
                <a:srgbClr val="FFFF00"/>
              </a:solidFill>
            </a:endParaRPr>
          </a:p>
        </p:txBody>
      </p:sp>
      <p:pic>
        <p:nvPicPr>
          <p:cNvPr id="1026" name="Picture 2" descr="C:\Users\Marina\Desktop\ментальное здоровье\360_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1342125"/>
            <a:ext cx="8280920" cy="4311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841966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Рисунок 3" descr="ДеньПсихолога(2)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2988" y="82550"/>
            <a:ext cx="6985000" cy="662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458</TotalTime>
  <Words>421</Words>
  <Application>Microsoft Office PowerPoint</Application>
  <PresentationFormat>Экран (4:3)</PresentationFormat>
  <Paragraphs>38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Поток</vt:lpstr>
      <vt:lpstr>Професійне здоров’я викладача</vt:lpstr>
      <vt:lpstr>Мета психологічного забезпечення професійного здоров'я: - підвищення здоров'язберігаючої компетентності; - зміцнення резервних можливостей професіонала; - профілактика стресу і емоційного вигоряння</vt:lpstr>
      <vt:lpstr>Психологічне здоров'я педагога - це не відсутність проблем і конфліктів, а зрілість, збереження і активність механізмів особистісної саморегуляції.   Здатність до самозбереження, саморозвитку, вміння працювати ефективно без перевантажень.</vt:lpstr>
      <vt:lpstr>У здоров'язберігаючу компетентність педагога входять: - знання, вміння й навички в галузі психологічної культури і культури здоров'я; - установка на самозбереження й ефективну діяльність; - гігієна інтелектуальної діяльності; - антистресовий стиль життя.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Оточуйте себе людьми, що надихають, дарують позитивні емоції.          Оптимістичний настрій сприяє новим відкриттям, ідеям і можливостям.</vt:lpstr>
      <vt:lpstr>Слайд 14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Профессиональное здоровье</dc:title>
  <dc:creator>marina</dc:creator>
  <cp:lastModifiedBy>marina</cp:lastModifiedBy>
  <cp:revision>31</cp:revision>
  <dcterms:created xsi:type="dcterms:W3CDTF">2020-01-05T13:01:04Z</dcterms:created>
  <dcterms:modified xsi:type="dcterms:W3CDTF">2020-04-22T10:25:42Z</dcterms:modified>
</cp:coreProperties>
</file>