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29" r:id="rId1"/>
  </p:sldMasterIdLst>
  <p:sldIdLst>
    <p:sldId id="256" r:id="rId2"/>
    <p:sldId id="261" r:id="rId3"/>
    <p:sldId id="266"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07336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80735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0578ACC-22D6-47C1-A373-4FD133E34F3C}" type="datetimeFigureOut">
              <a:rPr lang="en-US" smtClean="0"/>
              <a:t>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02150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0562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0322" y="3030008"/>
            <a:ext cx="4698355" cy="29061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594123" y="3030008"/>
            <a:ext cx="4700059" cy="29061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12644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63044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t>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4934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E331444B-B92B-4E27-8C94-BB93EAF5CB18}" type="datetimeFigureOut">
              <a:rPr lang="en-US" smtClean="0"/>
              <a:t>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67470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363EFA5E-FA76-400D-B3DC-F0BA90E6D107}" type="datetimeFigureOut">
              <a:rPr lang="en-US" smtClean="0"/>
              <a:t>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151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D6E9DEC-419B-4CC5-A080-3B06BD5A8291}" type="datetimeFigureOut">
              <a:rPr lang="en-US" smtClean="0"/>
              <a:t>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2940332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4EB90BD-B6CE-46B7-997F-7313B992CCDC}" type="datetimeFigureOut">
              <a:rPr lang="en-US" smtClean="0"/>
              <a:t>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822103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CDB9D11F-B188-461D-B23F-39381795C052}" type="datetimeFigureOut">
              <a:rPr lang="en-US" smtClean="0"/>
              <a:t>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6240337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2E6D8D9-55A2-4063-B0F3-121F44549695}" type="datetimeFigureOut">
              <a:rPr lang="en-US" smtClean="0"/>
              <a:t>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54644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9D6E9DEC-419B-4CC5-A080-3B06BD5A8291}" type="datetimeFigureOut">
              <a:rPr lang="en-US" smtClean="0"/>
              <a:t>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8822202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9D6E9DEC-419B-4CC5-A080-3B06BD5A8291}" type="datetimeFigureOut">
              <a:rPr lang="en-US" smtClean="0"/>
              <a:t>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52359563"/>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06670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smtClean="0"/>
              <a:t>1/4/2021</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6943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smtClean="0"/>
              <a:t>1/4/2021</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6939435"/>
      </p:ext>
    </p:extLst>
  </p:cSld>
  <p:clrMap bg1="dk1" tx1="lt1" bg2="dk2" tx2="lt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 id="2147483844" r:id="rId15"/>
    <p:sldLayoutId id="2147483845" r:id="rId16"/>
    <p:sldLayoutId id="2147483846"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0" y="-45033"/>
            <a:ext cx="12333220" cy="6903033"/>
          </a:xfrm>
          <a:prstGeom prst="rect">
            <a:avLst/>
          </a:prstGeom>
        </p:spPr>
      </p:pic>
    </p:spTree>
    <p:extLst>
      <p:ext uri="{BB962C8B-B14F-4D97-AF65-F5344CB8AC3E}">
        <p14:creationId xmlns:p14="http://schemas.microsoft.com/office/powerpoint/2010/main" val="41355627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1422400" y="168696"/>
            <a:ext cx="9361714" cy="6573405"/>
          </a:xfrm>
          <a:prstGeom prst="rect">
            <a:avLst/>
          </a:prstGeom>
        </p:spPr>
      </p:pic>
    </p:spTree>
    <p:extLst>
      <p:ext uri="{BB962C8B-B14F-4D97-AF65-F5344CB8AC3E}">
        <p14:creationId xmlns:p14="http://schemas.microsoft.com/office/powerpoint/2010/main" val="1926172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870857"/>
            <a:ext cx="12192000" cy="7516636"/>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a:p>
        </p:txBody>
      </p:sp>
      <p:pic>
        <p:nvPicPr>
          <p:cNvPr id="5" name="Рисунок 4"/>
          <p:cNvPicPr/>
          <p:nvPr/>
        </p:nvPicPr>
        <p:blipFill>
          <a:blip r:embed="rId2">
            <a:extLst>
              <a:ext uri="{28A0092B-C50C-407E-A947-70E740481C1C}">
                <a14:useLocalDpi xmlns:a14="http://schemas.microsoft.com/office/drawing/2010/main" val="0"/>
              </a:ext>
            </a:extLst>
          </a:blip>
          <a:stretch>
            <a:fillRect/>
          </a:stretch>
        </p:blipFill>
        <p:spPr>
          <a:xfrm>
            <a:off x="21772" y="-210188"/>
            <a:ext cx="2496457" cy="1465942"/>
          </a:xfrm>
          <a:prstGeom prst="rect">
            <a:avLst/>
          </a:prstGeom>
        </p:spPr>
      </p:pic>
      <p:pic>
        <p:nvPicPr>
          <p:cNvPr id="6" name="Рисунок 5"/>
          <p:cNvPicPr/>
          <p:nvPr/>
        </p:nvPicPr>
        <p:blipFill>
          <a:blip r:embed="rId2">
            <a:extLst>
              <a:ext uri="{28A0092B-C50C-407E-A947-70E740481C1C}">
                <a14:useLocalDpi xmlns:a14="http://schemas.microsoft.com/office/drawing/2010/main" val="0"/>
              </a:ext>
            </a:extLst>
          </a:blip>
          <a:stretch>
            <a:fillRect/>
          </a:stretch>
        </p:blipFill>
        <p:spPr>
          <a:xfrm>
            <a:off x="2452914" y="-224703"/>
            <a:ext cx="2656114" cy="1494971"/>
          </a:xfrm>
          <a:prstGeom prst="rect">
            <a:avLst/>
          </a:prstGeom>
        </p:spPr>
      </p:pic>
      <p:pic>
        <p:nvPicPr>
          <p:cNvPr id="7" name="Рисунок 6"/>
          <p:cNvPicPr/>
          <p:nvPr/>
        </p:nvPicPr>
        <p:blipFill>
          <a:blip r:embed="rId2">
            <a:extLst>
              <a:ext uri="{28A0092B-C50C-407E-A947-70E740481C1C}">
                <a14:useLocalDpi xmlns:a14="http://schemas.microsoft.com/office/drawing/2010/main" val="0"/>
              </a:ext>
            </a:extLst>
          </a:blip>
          <a:stretch>
            <a:fillRect/>
          </a:stretch>
        </p:blipFill>
        <p:spPr>
          <a:xfrm>
            <a:off x="5109028" y="-202932"/>
            <a:ext cx="2496457" cy="1473200"/>
          </a:xfrm>
          <a:prstGeom prst="rect">
            <a:avLst/>
          </a:prstGeom>
        </p:spPr>
      </p:pic>
      <p:sp>
        <p:nvSpPr>
          <p:cNvPr id="8" name="Прямоугольник 7"/>
          <p:cNvSpPr/>
          <p:nvPr/>
        </p:nvSpPr>
        <p:spPr>
          <a:xfrm>
            <a:off x="0" y="1959429"/>
            <a:ext cx="12192000" cy="4898572"/>
          </a:xfrm>
          <a:prstGeom prst="rect">
            <a:avLst/>
          </a:prstGeom>
          <a:gradFill>
            <a:gsLst>
              <a:gs pos="0">
                <a:schemeClr val="bg2">
                  <a:lumMod val="50000"/>
                </a:schemeClr>
              </a:gs>
              <a:gs pos="100000">
                <a:schemeClr val="dk2">
                  <a:shade val="78000"/>
                  <a:hueMod val="118000"/>
                  <a:satMod val="120000"/>
                  <a:lumMod val="69000"/>
                </a:schemeClr>
              </a:gs>
            </a:gsLst>
          </a:gradFill>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ru-RU"/>
          </a:p>
        </p:txBody>
      </p:sp>
      <p:pic>
        <p:nvPicPr>
          <p:cNvPr id="10" name="Рисунок 9"/>
          <p:cNvPicPr/>
          <p:nvPr/>
        </p:nvPicPr>
        <p:blipFill>
          <a:blip r:embed="rId2">
            <a:extLst>
              <a:ext uri="{28A0092B-C50C-407E-A947-70E740481C1C}">
                <a14:useLocalDpi xmlns:a14="http://schemas.microsoft.com/office/drawing/2010/main" val="0"/>
              </a:ext>
            </a:extLst>
          </a:blip>
          <a:stretch>
            <a:fillRect/>
          </a:stretch>
        </p:blipFill>
        <p:spPr>
          <a:xfrm>
            <a:off x="7583713" y="-217445"/>
            <a:ext cx="2612571" cy="1487713"/>
          </a:xfrm>
          <a:prstGeom prst="rect">
            <a:avLst/>
          </a:prstGeom>
        </p:spPr>
      </p:pic>
      <p:pic>
        <p:nvPicPr>
          <p:cNvPr id="11" name="Рисунок 10"/>
          <p:cNvPicPr/>
          <p:nvPr/>
        </p:nvPicPr>
        <p:blipFill>
          <a:blip r:embed="rId2">
            <a:extLst>
              <a:ext uri="{28A0092B-C50C-407E-A947-70E740481C1C}">
                <a14:useLocalDpi xmlns:a14="http://schemas.microsoft.com/office/drawing/2010/main" val="0"/>
              </a:ext>
            </a:extLst>
          </a:blip>
          <a:stretch>
            <a:fillRect/>
          </a:stretch>
        </p:blipFill>
        <p:spPr>
          <a:xfrm>
            <a:off x="9579429" y="-178539"/>
            <a:ext cx="2612571" cy="1487713"/>
          </a:xfrm>
          <a:prstGeom prst="rect">
            <a:avLst/>
          </a:prstGeom>
        </p:spPr>
      </p:pic>
      <p:sp>
        <p:nvSpPr>
          <p:cNvPr id="14" name="TextBox 13"/>
          <p:cNvSpPr txBox="1"/>
          <p:nvPr/>
        </p:nvSpPr>
        <p:spPr>
          <a:xfrm>
            <a:off x="1089065" y="518379"/>
            <a:ext cx="10536382" cy="6263253"/>
          </a:xfrm>
          <a:prstGeom prst="rect">
            <a:avLst/>
          </a:prstGeom>
          <a:noFill/>
        </p:spPr>
        <p:txBody>
          <a:bodyPr wrap="square" rtlCol="0">
            <a:spAutoFit/>
          </a:bodyPr>
          <a:lstStyle/>
          <a:p>
            <a:pPr algn="ctr"/>
            <a:r>
              <a:rPr lang="x-none" sz="1400" b="1" dirty="0">
                <a:solidFill>
                  <a:srgbClr val="FFFF00"/>
                </a:solidFill>
              </a:rPr>
              <a:t> </a:t>
            </a:r>
            <a:r>
              <a:rPr lang="uk-UA" sz="1400" b="1" dirty="0">
                <a:solidFill>
                  <a:srgbClr val="FFFF00"/>
                </a:solidFill>
              </a:rPr>
              <a:t>З ініціативи викладачів кафедри іноземних мов та підготовки іноземних студентів </a:t>
            </a:r>
            <a:r>
              <a:rPr lang="uk-UA" sz="1400" b="1" dirty="0" err="1" smtClean="0">
                <a:solidFill>
                  <a:srgbClr val="FFFF00"/>
                </a:solidFill>
              </a:rPr>
              <a:t>Яковлевої</a:t>
            </a:r>
            <a:r>
              <a:rPr lang="uk-UA" sz="1400" b="1" dirty="0" smtClean="0">
                <a:solidFill>
                  <a:srgbClr val="FFFF00"/>
                </a:solidFill>
              </a:rPr>
              <a:t> </a:t>
            </a:r>
            <a:r>
              <a:rPr lang="uk-UA" sz="1400" b="1" dirty="0">
                <a:solidFill>
                  <a:srgbClr val="FFFF00"/>
                </a:solidFill>
              </a:rPr>
              <a:t>І. і </a:t>
            </a:r>
            <a:r>
              <a:rPr lang="uk-UA" sz="1400" b="1" dirty="0" err="1">
                <a:solidFill>
                  <a:srgbClr val="FFFF00"/>
                </a:solidFill>
              </a:rPr>
              <a:t>Мочайло</a:t>
            </a:r>
            <a:r>
              <a:rPr lang="uk-UA" sz="1400" b="1" dirty="0">
                <a:solidFill>
                  <a:srgbClr val="FFFF00"/>
                </a:solidFill>
              </a:rPr>
              <a:t> С.     12 грудня 2020 року був організований </a:t>
            </a:r>
            <a:r>
              <a:rPr lang="uk-UA" sz="1400" b="1" dirty="0">
                <a:solidFill>
                  <a:srgbClr val="FFC000"/>
                </a:solidFill>
              </a:rPr>
              <a:t>« Телеміст Париж – Дніпро »</a:t>
            </a:r>
            <a:r>
              <a:rPr lang="uk-UA" sz="1400" b="1" dirty="0">
                <a:solidFill>
                  <a:srgbClr val="FFFF00"/>
                </a:solidFill>
              </a:rPr>
              <a:t> за участю студентів </a:t>
            </a:r>
            <a:r>
              <a:rPr lang="x-none" sz="1400" b="1" dirty="0">
                <a:solidFill>
                  <a:srgbClr val="FFFF00"/>
                </a:solidFill>
              </a:rPr>
              <a:t>гр</a:t>
            </a:r>
            <a:r>
              <a:rPr lang="ru-RU" sz="1400" b="1" dirty="0">
                <a:solidFill>
                  <a:srgbClr val="FFFF00"/>
                </a:solidFill>
              </a:rPr>
              <a:t>.</a:t>
            </a:r>
            <a:r>
              <a:rPr lang="x-none" sz="1400" b="1" dirty="0">
                <a:solidFill>
                  <a:srgbClr val="FFFF00"/>
                </a:solidFill>
              </a:rPr>
              <a:t> АРХ 19-5 п</a:t>
            </a:r>
            <a:r>
              <a:rPr lang="ru-RU" sz="1400" b="1" dirty="0">
                <a:solidFill>
                  <a:srgbClr val="FFFF00"/>
                </a:solidFill>
              </a:rPr>
              <a:t>, </a:t>
            </a:r>
            <a:r>
              <a:rPr lang="uk-UA" sz="1400" b="1" dirty="0">
                <a:solidFill>
                  <a:srgbClr val="FFFF00"/>
                </a:solidFill>
              </a:rPr>
              <a:t>ПЦБ-18-4п</a:t>
            </a:r>
            <a:r>
              <a:rPr lang="ru-RU" sz="1400" b="1" dirty="0">
                <a:solidFill>
                  <a:srgbClr val="FFFF00"/>
                </a:solidFill>
              </a:rPr>
              <a:t>, </a:t>
            </a:r>
            <a:r>
              <a:rPr lang="uk-UA" sz="1400" b="1" dirty="0">
                <a:solidFill>
                  <a:srgbClr val="FFFF00"/>
                </a:solidFill>
              </a:rPr>
              <a:t>ПЦБ-17-4п </a:t>
            </a:r>
            <a:r>
              <a:rPr lang="uk-UA" sz="1400" b="1" dirty="0" smtClean="0">
                <a:solidFill>
                  <a:srgbClr val="FFFF00"/>
                </a:solidFill>
              </a:rPr>
              <a:t>франкомовного </a:t>
            </a:r>
            <a:r>
              <a:rPr lang="uk-UA" sz="1400" b="1" dirty="0" smtClean="0">
                <a:solidFill>
                  <a:srgbClr val="FFFF00"/>
                </a:solidFill>
              </a:rPr>
              <a:t>проєкту </a:t>
            </a:r>
            <a:r>
              <a:rPr lang="uk-UA" sz="1400" b="1" dirty="0">
                <a:solidFill>
                  <a:srgbClr val="FFFF00"/>
                </a:solidFill>
              </a:rPr>
              <a:t>ПДАБА Плюс і </a:t>
            </a:r>
            <a:r>
              <a:rPr lang="uk-UA" sz="1400" b="1" dirty="0" err="1">
                <a:solidFill>
                  <a:srgbClr val="FFC000"/>
                </a:solidFill>
              </a:rPr>
              <a:t>Логмана</a:t>
            </a:r>
            <a:r>
              <a:rPr lang="uk-UA" sz="1400" b="1" dirty="0">
                <a:solidFill>
                  <a:srgbClr val="FFC000"/>
                </a:solidFill>
              </a:rPr>
              <a:t> </a:t>
            </a:r>
            <a:r>
              <a:rPr lang="uk-UA" sz="1400" b="1" dirty="0" err="1">
                <a:solidFill>
                  <a:srgbClr val="FFC000"/>
                </a:solidFill>
              </a:rPr>
              <a:t>Гулієва</a:t>
            </a:r>
            <a:r>
              <a:rPr lang="uk-UA" sz="1400" b="1" dirty="0">
                <a:solidFill>
                  <a:srgbClr val="FFFF00"/>
                </a:solidFill>
              </a:rPr>
              <a:t>, студента 4 курсу </a:t>
            </a:r>
            <a:r>
              <a:rPr lang="uk-UA" sz="1400" b="1" dirty="0" smtClean="0">
                <a:solidFill>
                  <a:srgbClr val="FFFF00"/>
                </a:solidFill>
              </a:rPr>
              <a:t>архітектурного </a:t>
            </a:r>
            <a:r>
              <a:rPr lang="uk-UA" sz="1400" b="1" dirty="0">
                <a:solidFill>
                  <a:srgbClr val="FFFF00"/>
                </a:solidFill>
              </a:rPr>
              <a:t>факультету ПДАБА, який наразі проходить професійне стажування у Парижі.</a:t>
            </a:r>
            <a:endParaRPr lang="x-none" sz="1400" b="1" dirty="0">
              <a:solidFill>
                <a:srgbClr val="FFFF00"/>
              </a:solidFill>
            </a:endParaRPr>
          </a:p>
          <a:p>
            <a:pPr algn="ctr"/>
            <a:endParaRPr lang="ru-RU" sz="1500" b="1" dirty="0">
              <a:solidFill>
                <a:srgbClr val="FFFF00"/>
              </a:solidFill>
            </a:endParaRPr>
          </a:p>
          <a:p>
            <a:pPr algn="just"/>
            <a:r>
              <a:rPr lang="uk-UA" sz="1500" b="1" dirty="0"/>
              <a:t>Стажування за кордоном - це важливий етап до досягнення професійного зростання, отримання незамінного досвіду, унікальних знань за фахом, знайомства з новими людьми, інтенсивної мовної практики, можливості здійснити подорож </a:t>
            </a:r>
            <a:r>
              <a:rPr lang="uk-UA" sz="1500" b="1" dirty="0" smtClean="0"/>
              <a:t>до країни </a:t>
            </a:r>
            <a:r>
              <a:rPr lang="uk-UA" sz="1500" b="1" dirty="0"/>
              <a:t>мови, познайомитися з культурою і традиціями народу. Під час телемосту, </a:t>
            </a:r>
            <a:r>
              <a:rPr lang="uk-UA" sz="1500" b="1" dirty="0" err="1"/>
              <a:t>Логман</a:t>
            </a:r>
            <a:r>
              <a:rPr lang="uk-UA" sz="1500" b="1" dirty="0"/>
              <a:t> поділився особистим досвідом проходження практики в архітектурному бюро в Парижі, розповів про етапи підготовки документації для поїздки на стажування, вибір місця проживання, про необхідність наявності знань за фахом і рівня володіння французькою мовою. Цікаво було слухати про отриманий досвід в налагодженні відносин </a:t>
            </a:r>
            <a:r>
              <a:rPr lang="uk-UA" sz="1500" b="1" dirty="0" smtClean="0"/>
              <a:t>зі </a:t>
            </a:r>
            <a:r>
              <a:rPr lang="uk-UA" sz="1500" b="1" dirty="0"/>
              <a:t>співробітниками французького архітектурного бюро, про завдання, які необхідно було вирішувати на етапі створення архітектурних </a:t>
            </a:r>
            <a:r>
              <a:rPr lang="uk-UA" sz="1500" b="1" dirty="0" smtClean="0"/>
              <a:t>проєктів</a:t>
            </a:r>
            <a:r>
              <a:rPr lang="uk-UA" sz="1500" b="1" dirty="0"/>
              <a:t>, про цінні професійні навички, отримані в результаті проходження стажування. Він розповів, як Париж переживає важкий для всього світу етап пандемії </a:t>
            </a:r>
            <a:r>
              <a:rPr lang="uk-UA" sz="1500" b="1" dirty="0" err="1" smtClean="0"/>
              <a:t>коронавірусу</a:t>
            </a:r>
            <a:r>
              <a:rPr lang="uk-UA" sz="1500" b="1" dirty="0" smtClean="0"/>
              <a:t>, </a:t>
            </a:r>
            <a:r>
              <a:rPr lang="uk-UA" sz="1500" b="1" dirty="0"/>
              <a:t>яких заходів обережності повинні дотримуватися жителі країни, розповів, як країна готується до зустрічі Нового року. Його розповідь була побудована на базі запропонованого йому опитувальника, який попередньо був складений студентами нашого </a:t>
            </a:r>
            <a:r>
              <a:rPr lang="uk-UA" sz="1500" b="1" dirty="0" smtClean="0"/>
              <a:t>проєкту</a:t>
            </a:r>
            <a:r>
              <a:rPr lang="uk-UA" sz="1500" b="1" dirty="0"/>
              <a:t>. </a:t>
            </a:r>
            <a:endParaRPr lang="x-none" sz="1500" b="1" dirty="0"/>
          </a:p>
          <a:p>
            <a:pPr algn="just"/>
            <a:endParaRPr lang="fr-FR" sz="1400" b="1" dirty="0"/>
          </a:p>
          <a:p>
            <a:pPr algn="just"/>
            <a:r>
              <a:rPr lang="uk-UA" sz="1400" b="1" dirty="0"/>
              <a:t>Дуже важливо, що студент сам дав оцінку цій зустрічі</a:t>
            </a:r>
            <a:r>
              <a:rPr lang="fr-FR" sz="1400" b="1" dirty="0"/>
              <a:t>,</a:t>
            </a:r>
            <a:r>
              <a:rPr lang="uk-UA" sz="1400" b="1" dirty="0"/>
              <a:t> можливість познайомитися з особистим досвідом наших студентів перебування в іншій країні є цінною підмогою в організації власного стажування за кордоном</a:t>
            </a:r>
            <a:r>
              <a:rPr lang="fr-FR" sz="1400" b="1" dirty="0">
                <a:solidFill>
                  <a:schemeClr val="accent4">
                    <a:lumMod val="40000"/>
                    <a:lumOff val="60000"/>
                  </a:schemeClr>
                </a:solidFill>
              </a:rPr>
              <a:t>: </a:t>
            </a:r>
            <a:r>
              <a:rPr lang="ru-RU" sz="1400" b="1" dirty="0">
                <a:solidFill>
                  <a:schemeClr val="accent4">
                    <a:lumMod val="40000"/>
                    <a:lumOff val="60000"/>
                  </a:schemeClr>
                </a:solidFill>
              </a:rPr>
              <a:t>«</a:t>
            </a:r>
            <a:r>
              <a:rPr lang="uk-UA" sz="1400" b="1" dirty="0">
                <a:solidFill>
                  <a:schemeClr val="accent4">
                    <a:lumMod val="40000"/>
                    <a:lumOff val="60000"/>
                  </a:schemeClr>
                </a:solidFill>
              </a:rPr>
              <a:t>Вважаю проведення такої відео конференції </a:t>
            </a:r>
            <a:r>
              <a:rPr lang="ru-RU" sz="1400" b="1" dirty="0">
                <a:solidFill>
                  <a:schemeClr val="accent4">
                    <a:lumMod val="40000"/>
                    <a:lumOff val="60000"/>
                  </a:schemeClr>
                </a:solidFill>
              </a:rPr>
              <a:t>«</a:t>
            </a:r>
            <a:r>
              <a:rPr lang="x-none" sz="1400" b="1" dirty="0">
                <a:solidFill>
                  <a:schemeClr val="accent4">
                    <a:lumMod val="40000"/>
                    <a:lumOff val="60000"/>
                  </a:schemeClr>
                </a:solidFill>
              </a:rPr>
              <a:t>Т</a:t>
            </a:r>
            <a:r>
              <a:rPr lang="uk-UA" sz="1400" b="1" dirty="0" err="1">
                <a:solidFill>
                  <a:schemeClr val="accent4">
                    <a:lumMod val="40000"/>
                    <a:lumOff val="60000"/>
                  </a:schemeClr>
                </a:solidFill>
              </a:rPr>
              <a:t>елеміст</a:t>
            </a:r>
            <a:r>
              <a:rPr lang="uk-UA" sz="1400" b="1" dirty="0">
                <a:solidFill>
                  <a:schemeClr val="accent4">
                    <a:lumMod val="40000"/>
                    <a:lumOff val="60000"/>
                  </a:schemeClr>
                </a:solidFill>
              </a:rPr>
              <a:t> Париж – Дніпро</a:t>
            </a:r>
            <a:r>
              <a:rPr lang="fr-FR" sz="1400" b="1" dirty="0">
                <a:solidFill>
                  <a:schemeClr val="accent4">
                    <a:lumMod val="40000"/>
                    <a:lumOff val="60000"/>
                  </a:schemeClr>
                </a:solidFill>
              </a:rPr>
              <a:t> </a:t>
            </a:r>
            <a:r>
              <a:rPr lang="ru-RU" sz="1400" b="1" dirty="0">
                <a:solidFill>
                  <a:schemeClr val="accent4">
                    <a:lumMod val="40000"/>
                    <a:lumOff val="60000"/>
                  </a:schemeClr>
                </a:solidFill>
              </a:rPr>
              <a:t>»</a:t>
            </a:r>
            <a:r>
              <a:rPr lang="ru-RU" sz="1400" dirty="0">
                <a:solidFill>
                  <a:schemeClr val="accent4">
                    <a:lumMod val="40000"/>
                    <a:lumOff val="60000"/>
                  </a:schemeClr>
                </a:solidFill>
              </a:rPr>
              <a:t> </a:t>
            </a:r>
            <a:r>
              <a:rPr lang="uk-UA" sz="1400" b="1" dirty="0">
                <a:solidFill>
                  <a:schemeClr val="accent4">
                    <a:lumMod val="40000"/>
                    <a:lumOff val="60000"/>
                  </a:schemeClr>
                </a:solidFill>
              </a:rPr>
              <a:t>дуже корисним заходом, який дійсно потрібен студентам, які бажають поїхати на професійне або лінгвістичне стажування до Франції!</a:t>
            </a:r>
            <a:r>
              <a:rPr lang="fr-FR" sz="1400" b="1" dirty="0">
                <a:solidFill>
                  <a:schemeClr val="accent4">
                    <a:lumMod val="40000"/>
                    <a:lumOff val="60000"/>
                  </a:schemeClr>
                </a:solidFill>
              </a:rPr>
              <a:t>...</a:t>
            </a:r>
            <a:r>
              <a:rPr lang="uk-UA" sz="1400" b="1" dirty="0">
                <a:solidFill>
                  <a:schemeClr val="accent4">
                    <a:lumMod val="40000"/>
                    <a:lumOff val="60000"/>
                  </a:schemeClr>
                </a:solidFill>
              </a:rPr>
              <a:t> </a:t>
            </a:r>
            <a:endParaRPr lang="x-none" sz="1400" b="1" dirty="0">
              <a:solidFill>
                <a:schemeClr val="accent4">
                  <a:lumMod val="40000"/>
                  <a:lumOff val="60000"/>
                </a:schemeClr>
              </a:solidFill>
            </a:endParaRPr>
          </a:p>
          <a:p>
            <a:pPr algn="just"/>
            <a:endParaRPr lang="fr-FR" sz="1400" b="1" dirty="0">
              <a:solidFill>
                <a:schemeClr val="accent4">
                  <a:lumMod val="40000"/>
                  <a:lumOff val="60000"/>
                </a:schemeClr>
              </a:solidFill>
            </a:endParaRPr>
          </a:p>
          <a:p>
            <a:pPr algn="ctr"/>
            <a:r>
              <a:rPr lang="uk-UA" sz="1600" b="1" dirty="0">
                <a:solidFill>
                  <a:srgbClr val="FFC000"/>
                </a:solidFill>
              </a:rPr>
              <a:t>Щиро дякуємо за те, що </a:t>
            </a:r>
            <a:r>
              <a:rPr lang="uk-UA" sz="1600" b="1" dirty="0" err="1">
                <a:solidFill>
                  <a:srgbClr val="FFC000"/>
                </a:solidFill>
              </a:rPr>
              <a:t>Логман</a:t>
            </a:r>
            <a:r>
              <a:rPr lang="uk-UA" sz="1600" b="1" dirty="0">
                <a:solidFill>
                  <a:srgbClr val="FFC000"/>
                </a:solidFill>
              </a:rPr>
              <a:t> </a:t>
            </a:r>
            <a:r>
              <a:rPr lang="uk-UA" sz="1600" b="1" dirty="0" err="1">
                <a:solidFill>
                  <a:srgbClr val="FFC000"/>
                </a:solidFill>
              </a:rPr>
              <a:t>Гулієв</a:t>
            </a:r>
            <a:r>
              <a:rPr lang="uk-UA" sz="1600" b="1" dirty="0">
                <a:solidFill>
                  <a:srgbClr val="FFC000"/>
                </a:solidFill>
              </a:rPr>
              <a:t> відгукнувся провести телеміст, докладно відповів на всі питання, слухали як на одному подиху, час телемосту пройшов непомітно швидко, вистачило лише хвилину, щоб віддячити за цю зустріч, яка закінчилась словами сподівання на ще один телеміст. </a:t>
            </a:r>
            <a:endParaRPr lang="ru-RU" sz="1600" b="1" dirty="0">
              <a:solidFill>
                <a:srgbClr val="FFC000"/>
              </a:solidFill>
            </a:endParaRPr>
          </a:p>
          <a:p>
            <a:endParaRPr lang="ru-RU" dirty="0"/>
          </a:p>
        </p:txBody>
      </p:sp>
    </p:spTree>
    <p:extLst>
      <p:ext uri="{BB962C8B-B14F-4D97-AF65-F5344CB8AC3E}">
        <p14:creationId xmlns:p14="http://schemas.microsoft.com/office/powerpoint/2010/main" val="1144177760"/>
      </p:ext>
    </p:extLst>
  </p:cSld>
  <p:clrMapOvr>
    <a:masterClrMapping/>
  </p:clrMapOvr>
  <p:timing>
    <p:tnLst>
      <p:par>
        <p:cTn id="1" dur="indefinite" restart="never" nodeType="tmRoot"/>
      </p:par>
    </p:tnLst>
  </p:timing>
</p:sld>
</file>

<file path=ppt/theme/theme1.xml><?xml version="1.0" encoding="utf-8"?>
<a:theme xmlns:a="http://schemas.openxmlformats.org/drawingml/2006/main" name="Берлин">
  <a:themeElements>
    <a:clrScheme name="Берлин">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Берлин">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Берлин">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docProps/app.xml><?xml version="1.0" encoding="utf-8"?>
<Properties xmlns="http://schemas.openxmlformats.org/officeDocument/2006/extended-properties" xmlns:vt="http://schemas.openxmlformats.org/officeDocument/2006/docPropsVTypes">
  <Template>Берлин</Template>
  <TotalTime>1411</TotalTime>
  <Words>20</Words>
  <Application>Microsoft Office PowerPoint</Application>
  <PresentationFormat>Широкоэкранный</PresentationFormat>
  <Paragraphs>7</Paragraphs>
  <Slides>3</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3</vt:i4>
      </vt:variant>
    </vt:vector>
  </HeadingPairs>
  <TitlesOfParts>
    <vt:vector size="6" baseType="lpstr">
      <vt:lpstr>Arial</vt:lpstr>
      <vt:lpstr>Trebuchet MS</vt:lpstr>
      <vt:lpstr>Берлин</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 Windows</dc:creator>
  <cp:lastModifiedBy>RePack by Diakov</cp:lastModifiedBy>
  <cp:revision>25</cp:revision>
  <dcterms:created xsi:type="dcterms:W3CDTF">2020-12-30T08:35:42Z</dcterms:created>
  <dcterms:modified xsi:type="dcterms:W3CDTF">2021-01-04T15:35:23Z</dcterms:modified>
</cp:coreProperties>
</file>